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6858000" cy="9906000" type="A4"/>
  <p:notesSz cx="7104063" cy="102346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89" autoAdjust="0"/>
    <p:restoredTop sz="94660"/>
  </p:normalViewPr>
  <p:slideViewPr>
    <p:cSldViewPr snapToGrid="0">
      <p:cViewPr varScale="1">
        <p:scale>
          <a:sx n="77" d="100"/>
          <a:sy n="77" d="100"/>
        </p:scale>
        <p:origin x="2148" y="10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3078427" cy="513508"/>
          </a:xfrm>
          <a:prstGeom prst="rect">
            <a:avLst/>
          </a:prstGeom>
        </p:spPr>
        <p:txBody>
          <a:bodyPr vert="horz" lIns="99075" tIns="49538" rIns="99075" bIns="49538" rtlCol="0"/>
          <a:lstStyle>
            <a:lvl1pPr algn="l">
              <a:defRPr sz="1300"/>
            </a:lvl1pPr>
          </a:lstStyle>
          <a:p>
            <a:endParaRPr kumimoji="1" lang="ja-JP" altLang="en-US"/>
          </a:p>
        </p:txBody>
      </p:sp>
      <p:sp>
        <p:nvSpPr>
          <p:cNvPr id="3" name="日付プレースホルダー 2"/>
          <p:cNvSpPr>
            <a:spLocks noGrp="1"/>
          </p:cNvSpPr>
          <p:nvPr>
            <p:ph type="dt" idx="1"/>
          </p:nvPr>
        </p:nvSpPr>
        <p:spPr>
          <a:xfrm>
            <a:off x="4023992" y="0"/>
            <a:ext cx="3078427" cy="513508"/>
          </a:xfrm>
          <a:prstGeom prst="rect">
            <a:avLst/>
          </a:prstGeom>
        </p:spPr>
        <p:txBody>
          <a:bodyPr vert="horz" lIns="99075" tIns="49538" rIns="99075" bIns="49538" rtlCol="0"/>
          <a:lstStyle>
            <a:lvl1pPr algn="r">
              <a:defRPr sz="1300"/>
            </a:lvl1pPr>
          </a:lstStyle>
          <a:p>
            <a:fld id="{EA59D633-75F4-4373-8340-5A4923697C85}" type="datetimeFigureOut">
              <a:rPr kumimoji="1" lang="ja-JP" altLang="en-US" smtClean="0"/>
              <a:t>2018/1/16</a:t>
            </a:fld>
            <a:endParaRPr kumimoji="1" lang="ja-JP" altLang="en-US"/>
          </a:p>
        </p:txBody>
      </p:sp>
      <p:sp>
        <p:nvSpPr>
          <p:cNvPr id="4" name="スライド イメージ プレースホルダー 3"/>
          <p:cNvSpPr>
            <a:spLocks noGrp="1" noRot="1" noChangeAspect="1"/>
          </p:cNvSpPr>
          <p:nvPr>
            <p:ph type="sldImg" idx="2"/>
          </p:nvPr>
        </p:nvSpPr>
        <p:spPr>
          <a:xfrm>
            <a:off x="2357438" y="1279525"/>
            <a:ext cx="2389187" cy="3454400"/>
          </a:xfrm>
          <a:prstGeom prst="rect">
            <a:avLst/>
          </a:prstGeom>
          <a:noFill/>
          <a:ln w="12700">
            <a:solidFill>
              <a:prstClr val="black"/>
            </a:solidFill>
          </a:ln>
        </p:spPr>
        <p:txBody>
          <a:bodyPr vert="horz" lIns="99075" tIns="49538" rIns="99075" bIns="49538" rtlCol="0" anchor="ctr"/>
          <a:lstStyle/>
          <a:p>
            <a:endParaRPr lang="ja-JP" altLang="en-US"/>
          </a:p>
        </p:txBody>
      </p:sp>
      <p:sp>
        <p:nvSpPr>
          <p:cNvPr id="5" name="ノート プレースホルダー 4"/>
          <p:cNvSpPr>
            <a:spLocks noGrp="1"/>
          </p:cNvSpPr>
          <p:nvPr>
            <p:ph type="body" sz="quarter" idx="3"/>
          </p:nvPr>
        </p:nvSpPr>
        <p:spPr>
          <a:xfrm>
            <a:off x="710407" y="4925407"/>
            <a:ext cx="5683250" cy="4029879"/>
          </a:xfrm>
          <a:prstGeom prst="rect">
            <a:avLst/>
          </a:prstGeom>
        </p:spPr>
        <p:txBody>
          <a:bodyPr vert="horz" lIns="99075" tIns="49538" rIns="99075" bIns="49538"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9721107"/>
            <a:ext cx="3078427" cy="513507"/>
          </a:xfrm>
          <a:prstGeom prst="rect">
            <a:avLst/>
          </a:prstGeom>
        </p:spPr>
        <p:txBody>
          <a:bodyPr vert="horz" lIns="99075" tIns="49538" rIns="99075" bIns="49538"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4023992" y="9721107"/>
            <a:ext cx="3078427" cy="513507"/>
          </a:xfrm>
          <a:prstGeom prst="rect">
            <a:avLst/>
          </a:prstGeom>
        </p:spPr>
        <p:txBody>
          <a:bodyPr vert="horz" lIns="99075" tIns="49538" rIns="99075" bIns="49538" rtlCol="0" anchor="b"/>
          <a:lstStyle>
            <a:lvl1pPr algn="r">
              <a:defRPr sz="1300"/>
            </a:lvl1pPr>
          </a:lstStyle>
          <a:p>
            <a:fld id="{E26E62FB-7E83-42B6-AD81-18D4393FA3A1}" type="slidenum">
              <a:rPr kumimoji="1" lang="ja-JP" altLang="en-US" smtClean="0"/>
              <a:t>‹#›</a:t>
            </a:fld>
            <a:endParaRPr kumimoji="1" lang="ja-JP" altLang="en-US"/>
          </a:p>
        </p:txBody>
      </p:sp>
    </p:spTree>
    <p:extLst>
      <p:ext uri="{BB962C8B-B14F-4D97-AF65-F5344CB8AC3E}">
        <p14:creationId xmlns:p14="http://schemas.microsoft.com/office/powerpoint/2010/main" val="3643857877"/>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357438" y="1279525"/>
            <a:ext cx="2389187" cy="3454400"/>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E26E62FB-7E83-42B6-AD81-18D4393FA3A1}" type="slidenum">
              <a:rPr kumimoji="1" lang="ja-JP" altLang="en-US" smtClean="0"/>
              <a:t>1</a:t>
            </a:fld>
            <a:endParaRPr kumimoji="1" lang="ja-JP" altLang="en-US"/>
          </a:p>
        </p:txBody>
      </p:sp>
    </p:spTree>
    <p:extLst>
      <p:ext uri="{BB962C8B-B14F-4D97-AF65-F5344CB8AC3E}">
        <p14:creationId xmlns:p14="http://schemas.microsoft.com/office/powerpoint/2010/main" val="118826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2920214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3162238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549554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3770332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3038527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42498445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2264639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386787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3378024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912703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390A0F60-3F06-4FC2-944A-23CCA0052E13}" type="datetimeFigureOut">
              <a:rPr kumimoji="1" lang="ja-JP" altLang="en-US" smtClean="0"/>
              <a:t>2018/1/16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2782420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390A0F60-3F06-4FC2-944A-23CCA0052E13}" type="datetimeFigureOut">
              <a:rPr kumimoji="1" lang="ja-JP" altLang="en-US" smtClean="0"/>
              <a:t>2018/1/16</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5CB735E8-61D5-4A57-8F98-561FC4F4964F}" type="slidenum">
              <a:rPr kumimoji="1" lang="ja-JP" altLang="en-US" smtClean="0"/>
              <a:t>‹#›</a:t>
            </a:fld>
            <a:endParaRPr kumimoji="1" lang="ja-JP" altLang="en-US"/>
          </a:p>
        </p:txBody>
      </p:sp>
    </p:spTree>
    <p:extLst>
      <p:ext uri="{BB962C8B-B14F-4D97-AF65-F5344CB8AC3E}">
        <p14:creationId xmlns:p14="http://schemas.microsoft.com/office/powerpoint/2010/main" val="7142604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ボックス 4"/>
          <p:cNvSpPr txBox="1"/>
          <p:nvPr/>
        </p:nvSpPr>
        <p:spPr>
          <a:xfrm>
            <a:off x="1365590" y="1163782"/>
            <a:ext cx="4108817" cy="646331"/>
          </a:xfrm>
          <a:prstGeom prst="rect">
            <a:avLst/>
          </a:prstGeom>
          <a:noFill/>
        </p:spPr>
        <p:txBody>
          <a:bodyPr wrap="none" rtlCol="0">
            <a:spAutoFit/>
          </a:bodyPr>
          <a:lstStyle/>
          <a:p>
            <a:pPr algn="ctr"/>
            <a:r>
              <a:rPr kumimoji="1" lang="ja-JP" altLang="en-US" dirty="0">
                <a:latin typeface="メイリオ" panose="020B0604030504040204" pitchFamily="50" charset="-128"/>
                <a:ea typeface="メイリオ" panose="020B0604030504040204" pitchFamily="50" charset="-128"/>
              </a:rPr>
              <a:t>一緒にバームハイツのホームページを</a:t>
            </a:r>
            <a:endParaRPr kumimoji="1" lang="en-US" altLang="ja-JP" dirty="0">
              <a:latin typeface="メイリオ" panose="020B0604030504040204" pitchFamily="50" charset="-128"/>
              <a:ea typeface="メイリオ" panose="020B0604030504040204" pitchFamily="50" charset="-128"/>
            </a:endParaRPr>
          </a:p>
          <a:p>
            <a:pPr algn="ctr"/>
            <a:r>
              <a:rPr kumimoji="1" lang="ja-JP" altLang="en-US" dirty="0">
                <a:latin typeface="メイリオ" panose="020B0604030504040204" pitchFamily="50" charset="-128"/>
                <a:ea typeface="メイリオ" panose="020B0604030504040204" pitchFamily="50" charset="-128"/>
              </a:rPr>
              <a:t>リニューアルしませんか</a:t>
            </a:r>
            <a:endParaRPr kumimoji="1" lang="en-US" altLang="ja-JP" dirty="0">
              <a:latin typeface="メイリオ" panose="020B0604030504040204" pitchFamily="50" charset="-128"/>
              <a:ea typeface="メイリオ" panose="020B0604030504040204" pitchFamily="50" charset="-128"/>
            </a:endParaRPr>
          </a:p>
        </p:txBody>
      </p:sp>
      <p:sp>
        <p:nvSpPr>
          <p:cNvPr id="6" name="テキスト ボックス 5"/>
          <p:cNvSpPr txBox="1"/>
          <p:nvPr/>
        </p:nvSpPr>
        <p:spPr>
          <a:xfrm>
            <a:off x="359999" y="2072597"/>
            <a:ext cx="6156000" cy="1754326"/>
          </a:xfrm>
          <a:prstGeom prst="rect">
            <a:avLst/>
          </a:prstGeom>
          <a:noFill/>
        </p:spPr>
        <p:txBody>
          <a:bodyPr wrap="square" rtlCol="0">
            <a:spAutoFit/>
          </a:bodyPr>
          <a:lstStyle/>
          <a:p>
            <a:pPr algn="just"/>
            <a:r>
              <a:rPr lang="ja-JP" altLang="en-US" sz="1200" dirty="0">
                <a:latin typeface="メイリオ" panose="020B0604030504040204" pitchFamily="50" charset="-128"/>
                <a:ea typeface="メイリオ" panose="020B0604030504040204" pitchFamily="50" charset="-128"/>
              </a:rPr>
              <a:t>第</a:t>
            </a:r>
            <a:r>
              <a:rPr lang="en-US" altLang="ja-JP" sz="1200" dirty="0">
                <a:latin typeface="メイリオ" panose="020B0604030504040204" pitchFamily="50" charset="-128"/>
                <a:ea typeface="メイリオ" panose="020B0604030504040204" pitchFamily="50" charset="-128"/>
              </a:rPr>
              <a:t>32</a:t>
            </a:r>
            <a:r>
              <a:rPr lang="ja-JP" altLang="en-US" sz="1200" dirty="0">
                <a:latin typeface="メイリオ" panose="020B0604030504040204" pitchFamily="50" charset="-128"/>
                <a:ea typeface="メイリオ" panose="020B0604030504040204" pitchFamily="50" charset="-128"/>
              </a:rPr>
              <a:t>期理事会の承認をいただき</a:t>
            </a:r>
            <a:endParaRPr lang="en-US" altLang="ja-JP" sz="1200" dirty="0">
              <a:latin typeface="メイリオ" panose="020B0604030504040204" pitchFamily="50" charset="-128"/>
              <a:ea typeface="メイリオ" panose="020B0604030504040204" pitchFamily="50" charset="-128"/>
            </a:endParaRPr>
          </a:p>
          <a:p>
            <a:pPr algn="just"/>
            <a:r>
              <a:rPr lang="en-US" altLang="ja-JP" sz="1200" b="1" dirty="0">
                <a:latin typeface="メイリオ" panose="020B0604030504040204" pitchFamily="50" charset="-128"/>
                <a:ea typeface="メイリオ" panose="020B0604030504040204" pitchFamily="50" charset="-128"/>
              </a:rPr>
              <a:t>『</a:t>
            </a:r>
            <a:r>
              <a:rPr lang="ja-JP" altLang="en-US" sz="1200" b="1" dirty="0">
                <a:latin typeface="メイリオ" panose="020B0604030504040204" pitchFamily="50" charset="-128"/>
                <a:ea typeface="メイリオ" panose="020B0604030504040204" pitchFamily="50" charset="-128"/>
              </a:rPr>
              <a:t>区分所有者・居住者コミュニティの良好な維持・発展を図る有効なコミュニケーションツールとして、ホームページを活用する。</a:t>
            </a:r>
            <a:r>
              <a:rPr lang="en-US" altLang="ja-JP" sz="1200" b="1" dirty="0">
                <a:latin typeface="メイリオ" panose="020B0604030504040204" pitchFamily="50" charset="-128"/>
                <a:ea typeface="メイリオ" panose="020B0604030504040204" pitchFamily="50" charset="-128"/>
              </a:rPr>
              <a:t>』</a:t>
            </a:r>
          </a:p>
          <a:p>
            <a:pPr algn="just"/>
            <a:r>
              <a:rPr lang="ja-JP" altLang="en-US" sz="1200" dirty="0">
                <a:latin typeface="メイリオ" panose="020B0604030504040204" pitchFamily="50" charset="-128"/>
                <a:ea typeface="メイリオ" panose="020B0604030504040204" pitchFamily="50" charset="-128"/>
              </a:rPr>
              <a:t>という方針の基、</a:t>
            </a:r>
            <a:endParaRPr lang="en-US" altLang="ja-JP" sz="1200" dirty="0">
              <a:latin typeface="メイリオ" panose="020B0604030504040204" pitchFamily="50" charset="-128"/>
              <a:ea typeface="メイリオ" panose="020B0604030504040204" pitchFamily="50" charset="-128"/>
            </a:endParaRPr>
          </a:p>
          <a:p>
            <a:pPr marL="269875" lvl="1" indent="-179388" algn="just">
              <a:buFont typeface="+mj-ea"/>
              <a:buAutoNum type="circleNumDbPlain"/>
            </a:pPr>
            <a:r>
              <a:rPr lang="ja-JP" altLang="en-US" sz="1200" dirty="0">
                <a:latin typeface="メイリオ" panose="020B0604030504040204" pitchFamily="50" charset="-128"/>
                <a:ea typeface="メイリオ" panose="020B0604030504040204" pitchFamily="50" charset="-128"/>
              </a:rPr>
              <a:t>居住者・区分所有者に対する利用ニーズの高い情報の提供</a:t>
            </a:r>
            <a:endParaRPr lang="en-US" altLang="ja-JP" sz="1200" dirty="0">
              <a:latin typeface="メイリオ" panose="020B0604030504040204" pitchFamily="50" charset="-128"/>
              <a:ea typeface="メイリオ" panose="020B0604030504040204" pitchFamily="50" charset="-128"/>
            </a:endParaRPr>
          </a:p>
          <a:p>
            <a:pPr marL="269875" lvl="1" indent="-179388" algn="just">
              <a:buFont typeface="+mj-ea"/>
              <a:buAutoNum type="circleNumDbPlain"/>
            </a:pPr>
            <a:r>
              <a:rPr lang="ja-JP" altLang="en-US" sz="1200" dirty="0">
                <a:latin typeface="メイリオ" panose="020B0604030504040204" pitchFamily="50" charset="-128"/>
                <a:ea typeface="メイリオ" panose="020B0604030504040204" pitchFamily="50" charset="-128"/>
              </a:rPr>
              <a:t>マンション内の共有サーバーとして各種文書、活動記録等の資産を保管</a:t>
            </a:r>
            <a:endParaRPr lang="en-US" altLang="ja-JP" sz="1200" dirty="0">
              <a:latin typeface="メイリオ" panose="020B0604030504040204" pitchFamily="50" charset="-128"/>
              <a:ea typeface="メイリオ" panose="020B0604030504040204" pitchFamily="50" charset="-128"/>
            </a:endParaRPr>
          </a:p>
          <a:p>
            <a:pPr marL="269875" lvl="1" indent="-179388" algn="just">
              <a:buFont typeface="+mj-ea"/>
              <a:buAutoNum type="circleNumDbPlain"/>
            </a:pPr>
            <a:r>
              <a:rPr lang="ja-JP" altLang="en-US" sz="1200" dirty="0">
                <a:latin typeface="メイリオ" panose="020B0604030504040204" pitchFamily="50" charset="-128"/>
                <a:ea typeface="メイリオ" panose="020B0604030504040204" pitchFamily="50" charset="-128"/>
              </a:rPr>
              <a:t>当マンションの広報（不動産価値を高める効果的な情報を意識）及びマンション購入検討者、不動産会社に対する正しい情報の提供</a:t>
            </a:r>
            <a:endParaRPr lang="en-US" altLang="ja-JP" sz="1200" dirty="0">
              <a:latin typeface="メイリオ" panose="020B0604030504040204" pitchFamily="50" charset="-128"/>
              <a:ea typeface="メイリオ" panose="020B0604030504040204" pitchFamily="50" charset="-128"/>
            </a:endParaRPr>
          </a:p>
          <a:p>
            <a:pPr algn="just"/>
            <a:r>
              <a:rPr kumimoji="1" lang="ja-JP" altLang="en-US" sz="1200" dirty="0">
                <a:latin typeface="メイリオ" panose="020B0604030504040204" pitchFamily="50" charset="-128"/>
                <a:ea typeface="メイリオ" panose="020B0604030504040204" pitchFamily="50" charset="-128"/>
              </a:rPr>
              <a:t>という</a:t>
            </a:r>
            <a:r>
              <a:rPr kumimoji="1" lang="en-US" altLang="ja-JP" sz="1200" dirty="0">
                <a:latin typeface="メイリオ" panose="020B0604030504040204" pitchFamily="50" charset="-128"/>
                <a:ea typeface="メイリオ" panose="020B0604030504040204" pitchFamily="50" charset="-128"/>
              </a:rPr>
              <a:t>3</a:t>
            </a:r>
            <a:r>
              <a:rPr kumimoji="1" lang="ja-JP" altLang="en-US" sz="1200" dirty="0" err="1">
                <a:latin typeface="メイリオ" panose="020B0604030504040204" pitchFamily="50" charset="-128"/>
                <a:ea typeface="メイリオ" panose="020B0604030504040204" pitchFamily="50" charset="-128"/>
              </a:rPr>
              <a:t>つの</a:t>
            </a:r>
            <a:r>
              <a:rPr lang="ja-JP" altLang="en-US" sz="1200" dirty="0">
                <a:latin typeface="メイリオ" panose="020B0604030504040204" pitchFamily="50" charset="-128"/>
                <a:ea typeface="メイリオ" panose="020B0604030504040204" pitchFamily="50" charset="-128"/>
              </a:rPr>
              <a:t>役割を担うべくリニューアルを目指しています。</a:t>
            </a:r>
            <a:endParaRPr kumimoji="1" lang="en-US" altLang="ja-JP" sz="1200" dirty="0">
              <a:latin typeface="メイリオ" panose="020B0604030504040204" pitchFamily="50" charset="-128"/>
              <a:ea typeface="メイリオ" panose="020B0604030504040204" pitchFamily="50" charset="-128"/>
            </a:endParaRPr>
          </a:p>
        </p:txBody>
      </p:sp>
      <p:sp>
        <p:nvSpPr>
          <p:cNvPr id="7" name="テキスト ボックス 6"/>
          <p:cNvSpPr txBox="1"/>
          <p:nvPr/>
        </p:nvSpPr>
        <p:spPr>
          <a:xfrm>
            <a:off x="359999" y="3918639"/>
            <a:ext cx="6120000" cy="646331"/>
          </a:xfrm>
          <a:prstGeom prst="rect">
            <a:avLst/>
          </a:prstGeom>
          <a:noFill/>
        </p:spPr>
        <p:txBody>
          <a:bodyPr wrap="square" rtlCol="0">
            <a:spAutoFit/>
          </a:bodyPr>
          <a:lstStyle/>
          <a:p>
            <a:pPr algn="just"/>
            <a:r>
              <a:rPr kumimoji="1" lang="ja-JP" altLang="en-US" sz="1200" dirty="0">
                <a:latin typeface="メイリオ" panose="020B0604030504040204" pitchFamily="50" charset="-128"/>
                <a:ea typeface="メイリオ" panose="020B0604030504040204" pitchFamily="50" charset="-128"/>
              </a:rPr>
              <a:t>リニューアルを進めるに当たって、現委員会メンバーでは</a:t>
            </a:r>
            <a:r>
              <a:rPr kumimoji="1" lang="en-US" altLang="ja-JP" sz="1200" dirty="0">
                <a:latin typeface="メイリオ" panose="020B0604030504040204" pitchFamily="50" charset="-128"/>
                <a:ea typeface="メイリオ" panose="020B0604030504040204" pitchFamily="50" charset="-128"/>
              </a:rPr>
              <a:t>Web</a:t>
            </a:r>
            <a:r>
              <a:rPr kumimoji="1" lang="ja-JP" altLang="en-US" sz="1200" dirty="0">
                <a:latin typeface="メイリオ" panose="020B0604030504040204" pitchFamily="50" charset="-128"/>
                <a:ea typeface="メイリオ" panose="020B0604030504040204" pitchFamily="50" charset="-128"/>
              </a:rPr>
              <a:t>関連の専門技術が満たされておらず、当該分野に知見のある方にぜひご協力いただきたく新たに委員を募集します。</a:t>
            </a:r>
          </a:p>
        </p:txBody>
      </p:sp>
      <p:sp>
        <p:nvSpPr>
          <p:cNvPr id="8" name="テキスト ボックス 7"/>
          <p:cNvSpPr txBox="1"/>
          <p:nvPr/>
        </p:nvSpPr>
        <p:spPr>
          <a:xfrm>
            <a:off x="719999" y="4827455"/>
            <a:ext cx="5400000" cy="4832092"/>
          </a:xfrm>
          <a:prstGeom prst="rect">
            <a:avLst/>
          </a:prstGeom>
          <a:noFill/>
        </p:spPr>
        <p:txBody>
          <a:bodyPr wrap="square" rtlCol="0">
            <a:spAutoFit/>
          </a:bodyPr>
          <a:lstStyle/>
          <a:p>
            <a:r>
              <a:rPr kumimoji="1" lang="ja-JP" altLang="en-US" u="sng" dirty="0">
                <a:latin typeface="メイリオ" panose="020B0604030504040204" pitchFamily="50" charset="-128"/>
                <a:ea typeface="メイリオ" panose="020B0604030504040204" pitchFamily="50" charset="-128"/>
              </a:rPr>
              <a:t>募集要項</a:t>
            </a:r>
            <a:endParaRPr kumimoji="1" lang="en-US" altLang="ja-JP" u="sng" dirty="0">
              <a:latin typeface="メイリオ" panose="020B0604030504040204" pitchFamily="50" charset="-128"/>
              <a:ea typeface="メイリオ" panose="020B0604030504040204" pitchFamily="50" charset="-128"/>
            </a:endParaRPr>
          </a:p>
          <a:p>
            <a:pPr>
              <a:spcBef>
                <a:spcPts val="600"/>
              </a:spcBef>
            </a:pPr>
            <a:r>
              <a:rPr lang="ja-JP" altLang="en-US" dirty="0">
                <a:latin typeface="メイリオ" panose="020B0604030504040204" pitchFamily="50" charset="-128"/>
                <a:ea typeface="メイリオ" panose="020B0604030504040204" pitchFamily="50" charset="-128"/>
              </a:rPr>
              <a:t>●技術要件</a:t>
            </a:r>
            <a:endParaRPr kumimoji="1" lang="en-US" altLang="ja-JP" dirty="0">
              <a:latin typeface="メイリオ" panose="020B0604030504040204" pitchFamily="50" charset="-128"/>
              <a:ea typeface="メイリオ" panose="020B0604030504040204" pitchFamily="50" charset="-128"/>
            </a:endParaRPr>
          </a:p>
          <a:p>
            <a:pPr marL="449263" indent="-269875" algn="just">
              <a:buFont typeface="+mj-ea"/>
              <a:buAutoNum type="circleNumDbPlain"/>
            </a:pPr>
            <a:r>
              <a:rPr lang="ja-JP" altLang="en-US" dirty="0">
                <a:latin typeface="メイリオ" panose="020B0604030504040204" pitchFamily="50" charset="-128"/>
                <a:ea typeface="メイリオ" panose="020B0604030504040204" pitchFamily="50" charset="-128"/>
              </a:rPr>
              <a:t>ホームページの構成をデザインできる</a:t>
            </a:r>
          </a:p>
          <a:p>
            <a:pPr marL="449263" indent="-269875" algn="just">
              <a:buFont typeface="+mj-ea"/>
              <a:buAutoNum type="circleNumDbPlain"/>
            </a:pPr>
            <a:r>
              <a:rPr lang="ja-JP" altLang="en-US" dirty="0">
                <a:latin typeface="メイリオ" panose="020B0604030504040204" pitchFamily="50" charset="-128"/>
                <a:ea typeface="メイリオ" panose="020B0604030504040204" pitchFamily="50" charset="-128"/>
              </a:rPr>
              <a:t>各構成ページのビジュアル（見た目）をデザインできる</a:t>
            </a:r>
          </a:p>
          <a:p>
            <a:pPr marL="449263" indent="-269875" algn="just">
              <a:buFont typeface="+mj-ea"/>
              <a:buAutoNum type="circleNumDbPlain"/>
            </a:pPr>
            <a:r>
              <a:rPr lang="en-US" altLang="ja-JP" dirty="0">
                <a:latin typeface="メイリオ" panose="020B0604030504040204" pitchFamily="50" charset="-128"/>
                <a:ea typeface="メイリオ" panose="020B0604030504040204" pitchFamily="50" charset="-128"/>
              </a:rPr>
              <a:t>WordPress</a:t>
            </a:r>
            <a:r>
              <a:rPr lang="ja-JP" altLang="en-US" dirty="0">
                <a:latin typeface="メイリオ" panose="020B0604030504040204" pitchFamily="50" charset="-128"/>
                <a:ea typeface="メイリオ" panose="020B0604030504040204" pitchFamily="50" charset="-128"/>
              </a:rPr>
              <a:t>によるホームページ作成の基本がわかる</a:t>
            </a:r>
            <a:endParaRPr lang="en-US" altLang="ja-JP" dirty="0">
              <a:latin typeface="メイリオ" panose="020B0604030504040204" pitchFamily="50" charset="-128"/>
              <a:ea typeface="メイリオ" panose="020B0604030504040204" pitchFamily="50" charset="-128"/>
            </a:endParaRPr>
          </a:p>
          <a:p>
            <a:pPr>
              <a:spcBef>
                <a:spcPts val="600"/>
              </a:spcBef>
            </a:pPr>
            <a:r>
              <a:rPr lang="ja-JP" altLang="en-US" dirty="0">
                <a:latin typeface="メイリオ" panose="020B0604030504040204" pitchFamily="50" charset="-128"/>
                <a:ea typeface="メイリオ" panose="020B0604030504040204" pitchFamily="50" charset="-128"/>
              </a:rPr>
              <a:t>●応募要件</a:t>
            </a:r>
            <a:endParaRPr lang="en-US" altLang="ja-JP" dirty="0">
              <a:latin typeface="メイリオ" panose="020B0604030504040204" pitchFamily="50" charset="-128"/>
              <a:ea typeface="メイリオ" panose="020B0604030504040204" pitchFamily="50" charset="-128"/>
            </a:endParaRPr>
          </a:p>
          <a:p>
            <a:pPr marL="179388" algn="just"/>
            <a:r>
              <a:rPr lang="ja-JP" altLang="en-US" dirty="0">
                <a:latin typeface="メイリオ" panose="020B0604030504040204" pitchFamily="50" charset="-128"/>
                <a:ea typeface="メイリオ" panose="020B0604030504040204" pitchFamily="50" charset="-128"/>
              </a:rPr>
              <a:t>バームハイツ西葛西の居住者。全ての技術要件を満たさなくても意欲のある方であれば</a:t>
            </a:r>
            <a:r>
              <a:rPr lang="en-US" altLang="ja-JP" dirty="0">
                <a:latin typeface="メイリオ" panose="020B0604030504040204" pitchFamily="50" charset="-128"/>
                <a:ea typeface="メイリオ" panose="020B0604030504040204" pitchFamily="50" charset="-128"/>
              </a:rPr>
              <a:t>OK</a:t>
            </a:r>
            <a:r>
              <a:rPr lang="ja-JP" altLang="en-US" dirty="0">
                <a:latin typeface="メイリオ" panose="020B0604030504040204" pitchFamily="50" charset="-128"/>
                <a:ea typeface="メイリオ" panose="020B0604030504040204" pitchFamily="50" charset="-128"/>
              </a:rPr>
              <a:t>です。年齢は問いません。未成年でも</a:t>
            </a:r>
            <a:r>
              <a:rPr lang="en-US" altLang="ja-JP" dirty="0">
                <a:latin typeface="メイリオ" panose="020B0604030504040204" pitchFamily="50" charset="-128"/>
                <a:ea typeface="メイリオ" panose="020B0604030504040204" pitchFamily="50" charset="-128"/>
              </a:rPr>
              <a:t>OK</a:t>
            </a:r>
            <a:r>
              <a:rPr lang="ja-JP" altLang="en-US" dirty="0">
                <a:latin typeface="メイリオ" panose="020B0604030504040204" pitchFamily="50" charset="-128"/>
                <a:ea typeface="メイリオ" panose="020B0604030504040204" pitchFamily="50" charset="-128"/>
              </a:rPr>
              <a:t>です。</a:t>
            </a:r>
            <a:endParaRPr lang="en-US" altLang="ja-JP" dirty="0">
              <a:latin typeface="メイリオ" panose="020B0604030504040204" pitchFamily="50" charset="-128"/>
              <a:ea typeface="メイリオ" panose="020B0604030504040204" pitchFamily="50" charset="-128"/>
            </a:endParaRPr>
          </a:p>
          <a:p>
            <a:pPr>
              <a:spcBef>
                <a:spcPts val="600"/>
              </a:spcBef>
            </a:pPr>
            <a:r>
              <a:rPr lang="ja-JP" altLang="en-US" dirty="0">
                <a:latin typeface="メイリオ" panose="020B0604030504040204" pitchFamily="50" charset="-128"/>
                <a:ea typeface="メイリオ" panose="020B0604030504040204" pitchFamily="50" charset="-128"/>
              </a:rPr>
              <a:t>●応募方法</a:t>
            </a:r>
            <a:endParaRPr lang="en-US" altLang="ja-JP" dirty="0">
              <a:latin typeface="メイリオ" panose="020B0604030504040204" pitchFamily="50" charset="-128"/>
              <a:ea typeface="メイリオ" panose="020B0604030504040204" pitchFamily="50" charset="-128"/>
            </a:endParaRPr>
          </a:p>
          <a:p>
            <a:pPr marL="179388" algn="just"/>
            <a:r>
              <a:rPr lang="ja-JP" altLang="en-US" dirty="0">
                <a:latin typeface="メイリオ" panose="020B0604030504040204" pitchFamily="50" charset="-128"/>
                <a:ea typeface="メイリオ" panose="020B0604030504040204" pitchFamily="50" charset="-128"/>
              </a:rPr>
              <a:t>管理人さんに部屋番号、氏名、連絡先メールアドレスとともに申し込んでください。</a:t>
            </a:r>
            <a:endParaRPr lang="en-US" altLang="ja-JP" dirty="0">
              <a:latin typeface="メイリオ" panose="020B0604030504040204" pitchFamily="50" charset="-128"/>
              <a:ea typeface="メイリオ" panose="020B0604030504040204" pitchFamily="50" charset="-128"/>
            </a:endParaRPr>
          </a:p>
          <a:p>
            <a:pPr>
              <a:spcBef>
                <a:spcPts val="600"/>
              </a:spcBef>
            </a:pPr>
            <a:r>
              <a:rPr lang="ja-JP" altLang="en-US" dirty="0">
                <a:latin typeface="メイリオ" panose="020B0604030504040204" pitchFamily="50" charset="-128"/>
                <a:ea typeface="メイリオ" panose="020B0604030504040204" pitchFamily="50" charset="-128"/>
              </a:rPr>
              <a:t>●応募期限</a:t>
            </a:r>
            <a:endParaRPr lang="en-US" altLang="ja-JP" dirty="0">
              <a:latin typeface="メイリオ" panose="020B0604030504040204" pitchFamily="50" charset="-128"/>
              <a:ea typeface="メイリオ" panose="020B0604030504040204" pitchFamily="50" charset="-128"/>
            </a:endParaRPr>
          </a:p>
          <a:p>
            <a:pPr marL="179388"/>
            <a:r>
              <a:rPr lang="en-US" altLang="ja-JP" dirty="0" smtClean="0">
                <a:latin typeface="メイリオ" panose="020B0604030504040204" pitchFamily="50" charset="-128"/>
                <a:ea typeface="メイリオ" panose="020B0604030504040204" pitchFamily="50" charset="-128"/>
              </a:rPr>
              <a:t>2</a:t>
            </a:r>
            <a:r>
              <a:rPr lang="ja-JP" altLang="en-US" dirty="0" smtClean="0">
                <a:latin typeface="メイリオ" panose="020B0604030504040204" pitchFamily="50" charset="-128"/>
                <a:ea typeface="メイリオ" panose="020B0604030504040204" pitchFamily="50" charset="-128"/>
              </a:rPr>
              <a:t>月</a:t>
            </a:r>
            <a:r>
              <a:rPr lang="en-US" altLang="ja-JP" dirty="0" smtClean="0">
                <a:latin typeface="メイリオ" panose="020B0604030504040204" pitchFamily="50" charset="-128"/>
                <a:ea typeface="メイリオ" panose="020B0604030504040204" pitchFamily="50" charset="-128"/>
              </a:rPr>
              <a:t>17</a:t>
            </a:r>
            <a:r>
              <a:rPr lang="ja-JP" altLang="en-US" dirty="0" smtClean="0">
                <a:latin typeface="メイリオ" panose="020B0604030504040204" pitchFamily="50" charset="-128"/>
                <a:ea typeface="メイリオ" panose="020B0604030504040204" pitchFamily="50" charset="-128"/>
              </a:rPr>
              <a:t>日（土）</a:t>
            </a:r>
            <a:endParaRPr kumimoji="1" lang="en-US" altLang="ja-JP" dirty="0">
              <a:latin typeface="メイリオ" panose="020B0604030504040204" pitchFamily="50" charset="-128"/>
              <a:ea typeface="メイリオ" panose="020B0604030504040204" pitchFamily="50" charset="-128"/>
            </a:endParaRPr>
          </a:p>
        </p:txBody>
      </p:sp>
      <p:sp>
        <p:nvSpPr>
          <p:cNvPr id="2" name="テキスト ボックス 1"/>
          <p:cNvSpPr txBox="1"/>
          <p:nvPr/>
        </p:nvSpPr>
        <p:spPr>
          <a:xfrm>
            <a:off x="5141171" y="347658"/>
            <a:ext cx="1435008" cy="276999"/>
          </a:xfrm>
          <a:prstGeom prst="rect">
            <a:avLst/>
          </a:prstGeom>
          <a:noFill/>
        </p:spPr>
        <p:txBody>
          <a:bodyPr wrap="none" rtlCol="0">
            <a:spAutoFit/>
          </a:bodyPr>
          <a:lstStyle/>
          <a:p>
            <a:r>
              <a:rPr kumimoji="1" lang="ja-JP" altLang="en-US" sz="1200" dirty="0">
                <a:latin typeface="メイリオ" panose="020B0604030504040204" pitchFamily="50" charset="-128"/>
                <a:ea typeface="メイリオ" panose="020B0604030504040204" pitchFamily="50" charset="-128"/>
              </a:rPr>
              <a:t>平成</a:t>
            </a:r>
            <a:r>
              <a:rPr kumimoji="1" lang="en-US" altLang="ja-JP" sz="1200" dirty="0">
                <a:latin typeface="メイリオ" panose="020B0604030504040204" pitchFamily="50" charset="-128"/>
                <a:ea typeface="メイリオ" panose="020B0604030504040204" pitchFamily="50" charset="-128"/>
              </a:rPr>
              <a:t>30</a:t>
            </a:r>
            <a:r>
              <a:rPr kumimoji="1" lang="ja-JP" altLang="en-US" sz="1200" dirty="0">
                <a:latin typeface="メイリオ" panose="020B0604030504040204" pitchFamily="50" charset="-128"/>
                <a:ea typeface="メイリオ" panose="020B0604030504040204" pitchFamily="50" charset="-128"/>
              </a:rPr>
              <a:t>年</a:t>
            </a:r>
            <a:r>
              <a:rPr kumimoji="1" lang="en-US" altLang="ja-JP" sz="1200" dirty="0">
                <a:latin typeface="メイリオ" panose="020B0604030504040204" pitchFamily="50" charset="-128"/>
                <a:ea typeface="メイリオ" panose="020B0604030504040204" pitchFamily="50" charset="-128"/>
              </a:rPr>
              <a:t>1</a:t>
            </a:r>
            <a:r>
              <a:rPr kumimoji="1" lang="ja-JP" altLang="en-US" sz="1200" dirty="0" smtClean="0">
                <a:latin typeface="メイリオ" panose="020B0604030504040204" pitchFamily="50" charset="-128"/>
                <a:ea typeface="メイリオ" panose="020B0604030504040204" pitchFamily="50" charset="-128"/>
              </a:rPr>
              <a:t>月</a:t>
            </a:r>
            <a:r>
              <a:rPr kumimoji="1" lang="en-US" altLang="ja-JP" sz="1200" dirty="0" smtClean="0">
                <a:latin typeface="メイリオ" panose="020B0604030504040204" pitchFamily="50" charset="-128"/>
                <a:ea typeface="メイリオ" panose="020B0604030504040204" pitchFamily="50" charset="-128"/>
              </a:rPr>
              <a:t>17</a:t>
            </a:r>
            <a:r>
              <a:rPr kumimoji="1" lang="ja-JP" altLang="en-US" sz="1200" dirty="0" smtClean="0">
                <a:latin typeface="メイリオ" panose="020B0604030504040204" pitchFamily="50" charset="-128"/>
                <a:ea typeface="メイリオ" panose="020B0604030504040204" pitchFamily="50" charset="-128"/>
              </a:rPr>
              <a:t>日</a:t>
            </a:r>
            <a:endParaRPr kumimoji="1" lang="ja-JP" altLang="en-US" sz="1200" dirty="0">
              <a:latin typeface="メイリオ" panose="020B0604030504040204" pitchFamily="50" charset="-128"/>
              <a:ea typeface="メイリオ" panose="020B0604030504040204" pitchFamily="50" charset="-128"/>
            </a:endParaRPr>
          </a:p>
        </p:txBody>
      </p:sp>
      <p:pic>
        <p:nvPicPr>
          <p:cNvPr id="9" name="図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17999" y="1158569"/>
            <a:ext cx="762000" cy="609600"/>
          </a:xfrm>
          <a:prstGeom prst="rect">
            <a:avLst/>
          </a:prstGeom>
        </p:spPr>
      </p:pic>
      <p:pic>
        <p:nvPicPr>
          <p:cNvPr id="10" name="図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999" y="1158569"/>
            <a:ext cx="914400" cy="609600"/>
          </a:xfrm>
          <a:prstGeom prst="rect">
            <a:avLst/>
          </a:prstGeom>
        </p:spPr>
      </p:pic>
      <p:sp>
        <p:nvSpPr>
          <p:cNvPr id="4" name="テキスト ボックス 3"/>
          <p:cNvSpPr txBox="1"/>
          <p:nvPr/>
        </p:nvSpPr>
        <p:spPr>
          <a:xfrm>
            <a:off x="656966" y="624657"/>
            <a:ext cx="5526065" cy="369332"/>
          </a:xfrm>
          <a:prstGeom prst="rect">
            <a:avLst/>
          </a:prstGeom>
          <a:noFill/>
        </p:spPr>
        <p:txBody>
          <a:bodyPr wrap="none" rtlCol="0">
            <a:spAutoFit/>
          </a:bodyPr>
          <a:lstStyle/>
          <a:p>
            <a:pPr algn="ctr"/>
            <a:r>
              <a:rPr lang="ja-JP" altLang="en-US" dirty="0">
                <a:latin typeface="メイリオ" panose="020B0604030504040204" pitchFamily="50" charset="-128"/>
                <a:ea typeface="メイリオ" panose="020B0604030504040204" pitchFamily="50" charset="-128"/>
              </a:rPr>
              <a:t>インターネット活用検討委員会から</a:t>
            </a:r>
            <a:r>
              <a:rPr lang="en-US" altLang="ja-JP" dirty="0">
                <a:latin typeface="メイリオ" panose="020B0604030504040204" pitchFamily="50" charset="-128"/>
                <a:ea typeface="メイリオ" panose="020B0604030504040204" pitchFamily="50" charset="-128"/>
              </a:rPr>
              <a:t>Web</a:t>
            </a:r>
            <a:r>
              <a:rPr lang="ja-JP" altLang="en-US" dirty="0">
                <a:latin typeface="メイリオ" panose="020B0604030504040204" pitchFamily="50" charset="-128"/>
                <a:ea typeface="メイリオ" panose="020B0604030504040204" pitchFamily="50" charset="-128"/>
              </a:rPr>
              <a:t>技術者募集</a:t>
            </a:r>
            <a:endParaRPr kumimoji="1" lang="ja-JP" altLang="en-US" dirty="0">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1128152686"/>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184</TotalTime>
  <Words>262</Words>
  <Application>Microsoft Office PowerPoint</Application>
  <PresentationFormat>A4 210 x 297 mm</PresentationFormat>
  <Paragraphs>24</Paragraphs>
  <Slides>1</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vt:i4>
      </vt:variant>
    </vt:vector>
  </HeadingPairs>
  <TitlesOfParts>
    <vt:vector size="7" baseType="lpstr">
      <vt:lpstr>ＭＳ Ｐゴシック</vt:lpstr>
      <vt:lpstr>メイリオ</vt:lpstr>
      <vt:lpstr>Arial</vt:lpstr>
      <vt:lpstr>Calibri</vt:lpstr>
      <vt:lpstr>Calibri Light</vt:lpstr>
      <vt:lpstr>Office テーマ</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関根弘二</dc:creator>
  <cp:lastModifiedBy>関根弘二</cp:lastModifiedBy>
  <cp:revision>19</cp:revision>
  <cp:lastPrinted>2018-01-15T20:11:47Z</cp:lastPrinted>
  <dcterms:created xsi:type="dcterms:W3CDTF">2018-01-06T01:56:25Z</dcterms:created>
  <dcterms:modified xsi:type="dcterms:W3CDTF">2018-01-15T22:52:42Z</dcterms:modified>
</cp:coreProperties>
</file>