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258" r:id="rId2"/>
    <p:sldId id="335" r:id="rId3"/>
    <p:sldId id="259" r:id="rId4"/>
    <p:sldId id="260" r:id="rId5"/>
    <p:sldId id="261" r:id="rId6"/>
    <p:sldId id="314" r:id="rId7"/>
    <p:sldId id="315" r:id="rId8"/>
    <p:sldId id="316" r:id="rId9"/>
    <p:sldId id="317" r:id="rId10"/>
    <p:sldId id="334" r:id="rId11"/>
    <p:sldId id="263" r:id="rId12"/>
    <p:sldId id="308" r:id="rId13"/>
    <p:sldId id="309" r:id="rId14"/>
    <p:sldId id="310" r:id="rId15"/>
    <p:sldId id="311" r:id="rId16"/>
    <p:sldId id="313" r:id="rId17"/>
    <p:sldId id="312" r:id="rId18"/>
    <p:sldId id="336" r:id="rId19"/>
    <p:sldId id="265" r:id="rId20"/>
    <p:sldId id="266" r:id="rId21"/>
    <p:sldId id="307" r:id="rId22"/>
    <p:sldId id="273" r:id="rId23"/>
    <p:sldId id="318" r:id="rId24"/>
    <p:sldId id="274" r:id="rId25"/>
    <p:sldId id="275" r:id="rId26"/>
    <p:sldId id="276" r:id="rId27"/>
    <p:sldId id="277" r:id="rId28"/>
    <p:sldId id="291" r:id="rId29"/>
    <p:sldId id="294" r:id="rId30"/>
    <p:sldId id="302" r:id="rId31"/>
    <p:sldId id="321" r:id="rId32"/>
    <p:sldId id="322" r:id="rId33"/>
    <p:sldId id="323" r:id="rId34"/>
    <p:sldId id="324" r:id="rId35"/>
    <p:sldId id="325" r:id="rId36"/>
    <p:sldId id="326" r:id="rId37"/>
    <p:sldId id="327" r:id="rId38"/>
    <p:sldId id="328" r:id="rId39"/>
    <p:sldId id="329" r:id="rId40"/>
    <p:sldId id="337" r:id="rId41"/>
    <p:sldId id="330" r:id="rId42"/>
    <p:sldId id="331" r:id="rId43"/>
    <p:sldId id="332" r:id="rId44"/>
    <p:sldId id="333" r:id="rId45"/>
    <p:sldId id="305" r:id="rId46"/>
  </p:sldIdLst>
  <p:sldSz cx="9144000" cy="6858000" type="screen4x3"/>
  <p:notesSz cx="7102475" cy="10233025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66FFFF"/>
    <a:srgbClr val="FFFFFF"/>
    <a:srgbClr val="9999FF"/>
    <a:srgbClr val="FF99CC"/>
    <a:srgbClr val="FFCCFF"/>
    <a:srgbClr val="99FF99"/>
    <a:srgbClr val="FFFF99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-13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40" cy="511652"/>
          </a:xfrm>
          <a:prstGeom prst="rect">
            <a:avLst/>
          </a:prstGeom>
        </p:spPr>
        <p:txBody>
          <a:bodyPr vert="horz" lIns="95473" tIns="47736" rIns="95473" bIns="47736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40" cy="511652"/>
          </a:xfrm>
          <a:prstGeom prst="rect">
            <a:avLst/>
          </a:prstGeom>
        </p:spPr>
        <p:txBody>
          <a:bodyPr vert="horz" lIns="95473" tIns="47736" rIns="95473" bIns="47736" rtlCol="0"/>
          <a:lstStyle>
            <a:lvl1pPr algn="r">
              <a:defRPr sz="1300"/>
            </a:lvl1pPr>
          </a:lstStyle>
          <a:p>
            <a:fld id="{50F21412-2B5B-45CB-AC51-38FC79DFD1D4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73" tIns="47736" rIns="95473" bIns="47736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248" y="4860688"/>
            <a:ext cx="5681980" cy="4604861"/>
          </a:xfrm>
          <a:prstGeom prst="rect">
            <a:avLst/>
          </a:prstGeom>
        </p:spPr>
        <p:txBody>
          <a:bodyPr vert="horz" lIns="95473" tIns="47736" rIns="95473" bIns="47736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40" cy="511652"/>
          </a:xfrm>
          <a:prstGeom prst="rect">
            <a:avLst/>
          </a:prstGeom>
        </p:spPr>
        <p:txBody>
          <a:bodyPr vert="horz" lIns="95473" tIns="47736" rIns="95473" bIns="47736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40" cy="511652"/>
          </a:xfrm>
          <a:prstGeom prst="rect">
            <a:avLst/>
          </a:prstGeom>
        </p:spPr>
        <p:txBody>
          <a:bodyPr vert="horz" lIns="95473" tIns="47736" rIns="95473" bIns="47736" rtlCol="0" anchor="b"/>
          <a:lstStyle>
            <a:lvl1pPr algn="r">
              <a:defRPr sz="1300"/>
            </a:lvl1pPr>
          </a:lstStyle>
          <a:p>
            <a:fld id="{3E61BB5D-8CF6-4DBC-9734-ACBB54A2DC0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78663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0600" y="766763"/>
            <a:ext cx="5121275" cy="3840162"/>
          </a:xfrm>
          <a:ln/>
        </p:spPr>
      </p:sp>
      <p:sp>
        <p:nvSpPr>
          <p:cNvPr id="105475" name="ノート プレースホル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en-US" dirty="0" smtClean="0"/>
          </a:p>
        </p:txBody>
      </p:sp>
      <p:sp>
        <p:nvSpPr>
          <p:cNvPr id="105476" name="スライド番号プレースホル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70125D-542A-45D5-8DB6-23D84703D397}" type="slidenum">
              <a:rPr lang="ja-JP" altLang="en-US" smtClean="0">
                <a:ea typeface="ＭＳ Ｐゴシック" charset="-128"/>
              </a:rPr>
              <a:pPr/>
              <a:t>3</a:t>
            </a:fld>
            <a:endParaRPr lang="en-US" altLang="ja-JP" smtClean="0"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A9D189-9C0E-42BA-AC2A-10DC98199CE2}" type="slidenum">
              <a:rPr lang="ja-JP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ja-JP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A9D189-9C0E-42BA-AC2A-10DC98199CE2}" type="slidenum">
              <a:rPr lang="ja-JP" alt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D605B7-BB1B-439F-8631-B4F2968C8897}" type="slidenum">
              <a:rPr lang="en-US" altLang="ja-JP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altLang="ja-JP" dirty="0">
              <a:solidFill>
                <a:prstClr val="black"/>
              </a:solidFill>
            </a:endParaRPr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6763"/>
            <a:ext cx="5118100" cy="3838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"/>
            <a:r>
              <a:rPr lang="ja-JP" altLang="en-US" dirty="0" smtClean="0">
                <a:latin typeface="ＭＳ Ｐゴシック" pitchFamily="50" charset="-128"/>
              </a:rPr>
              <a:t>荒川開削（大正</a:t>
            </a:r>
            <a:r>
              <a:rPr lang="en-US" altLang="ja-JP" dirty="0" smtClean="0">
                <a:latin typeface="ＭＳ Ｐゴシック" pitchFamily="50" charset="-128"/>
              </a:rPr>
              <a:t>2</a:t>
            </a:r>
            <a:r>
              <a:rPr lang="ja-JP" altLang="en-US" dirty="0" smtClean="0">
                <a:latin typeface="ＭＳ Ｐゴシック" pitchFamily="50" charset="-128"/>
              </a:rPr>
              <a:t>～</a:t>
            </a:r>
            <a:r>
              <a:rPr lang="en-US" altLang="ja-JP" dirty="0" smtClean="0">
                <a:latin typeface="ＭＳ Ｐゴシック" pitchFamily="50" charset="-128"/>
              </a:rPr>
              <a:t>3</a:t>
            </a:r>
            <a:r>
              <a:rPr lang="ja-JP" altLang="en-US" dirty="0" smtClean="0">
                <a:latin typeface="ＭＳ Ｐゴシック" pitchFamily="50" charset="-128"/>
              </a:rPr>
              <a:t>）</a:t>
            </a:r>
          </a:p>
          <a:p>
            <a:endParaRPr lang="en-US" altLang="ja-JP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0600" y="766763"/>
            <a:ext cx="5121275" cy="3840162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7" name="ノー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709749" y="4860481"/>
            <a:ext cx="5682983" cy="4605273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ja-JP" altLang="en-US" sz="1900"/>
              <a:t>葛西沖開発土地区画整理事業</a:t>
            </a:r>
          </a:p>
          <a:p>
            <a:r>
              <a:rPr lang="ja-JP" altLang="en-US" sz="1900"/>
              <a:t>　・面　積　　　　約３８０ｈａ</a:t>
            </a:r>
            <a:endParaRPr lang="en-US" altLang="ja-JP" sz="1900"/>
          </a:p>
          <a:p>
            <a:r>
              <a:rPr lang="ja-JP" altLang="en-US" sz="1900"/>
              <a:t>　・施行期間　　昭和４７～平成７年度</a:t>
            </a:r>
          </a:p>
          <a:p>
            <a:r>
              <a:rPr lang="ja-JP" altLang="en-US" sz="1900"/>
              <a:t>　・事業費　　　 ９２７億円</a:t>
            </a:r>
          </a:p>
          <a:p>
            <a:endParaRPr lang="ja-JP" altLang="en-US" sz="1900"/>
          </a:p>
          <a:p>
            <a:r>
              <a:rPr lang="ja-JP" altLang="en-US" sz="1900"/>
              <a:t>葛西臨海公園</a:t>
            </a:r>
          </a:p>
          <a:p>
            <a:r>
              <a:rPr lang="ja-JP" altLang="en-US" sz="1900"/>
              <a:t>　・面　積　　　  約１８４ｈａ</a:t>
            </a:r>
            <a:endParaRPr lang="en-US" altLang="ja-JP" sz="1900"/>
          </a:p>
          <a:p>
            <a:r>
              <a:rPr lang="ja-JP" altLang="en-US" sz="1900"/>
              <a:t>　・施行期間　　昭和５９年～平成７年度 </a:t>
            </a:r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>
          <a:xfrm>
            <a:off x="4022448" y="9719318"/>
            <a:ext cx="3078352" cy="51206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870763-488D-4840-9351-91B8834B4E27}" type="slidenum">
              <a:rPr lang="ja-JP" altLang="en-U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ja-JP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0600" y="766763"/>
            <a:ext cx="5121275" cy="3840162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9749" y="4860481"/>
            <a:ext cx="5682983" cy="4605273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ja-JP" altLang="en-US" sz="1900">
                <a:solidFill>
                  <a:srgbClr val="000000"/>
                </a:solidFill>
              </a:rPr>
              <a:t>葛西沖開発土地区画整理事業</a:t>
            </a:r>
          </a:p>
          <a:p>
            <a:r>
              <a:rPr lang="ja-JP" altLang="en-US" sz="1900">
                <a:solidFill>
                  <a:srgbClr val="000000"/>
                </a:solidFill>
              </a:rPr>
              <a:t>　・面　積　　　　約３８０ｈａ</a:t>
            </a:r>
            <a:endParaRPr lang="en-US" altLang="ja-JP" sz="1900">
              <a:solidFill>
                <a:srgbClr val="000000"/>
              </a:solidFill>
            </a:endParaRPr>
          </a:p>
          <a:p>
            <a:r>
              <a:rPr lang="ja-JP" altLang="en-US" sz="1900">
                <a:solidFill>
                  <a:srgbClr val="000000"/>
                </a:solidFill>
              </a:rPr>
              <a:t>　・施行期間　　昭和４７～平成７年度</a:t>
            </a:r>
          </a:p>
          <a:p>
            <a:r>
              <a:rPr lang="ja-JP" altLang="en-US" sz="1900">
                <a:solidFill>
                  <a:srgbClr val="000000"/>
                </a:solidFill>
              </a:rPr>
              <a:t>　・事業費　　　 ９２７億円</a:t>
            </a:r>
          </a:p>
          <a:p>
            <a:endParaRPr lang="ja-JP" altLang="en-US" sz="1900">
              <a:solidFill>
                <a:srgbClr val="000000"/>
              </a:solidFill>
            </a:endParaRPr>
          </a:p>
          <a:p>
            <a:r>
              <a:rPr lang="ja-JP" altLang="en-US" sz="1900">
                <a:solidFill>
                  <a:srgbClr val="000000"/>
                </a:solidFill>
              </a:rPr>
              <a:t>葛西臨海公園</a:t>
            </a:r>
          </a:p>
          <a:p>
            <a:r>
              <a:rPr lang="ja-JP" altLang="en-US" sz="1900">
                <a:solidFill>
                  <a:srgbClr val="000000"/>
                </a:solidFill>
              </a:rPr>
              <a:t>　・面　積　　　  約１８４ｈａ</a:t>
            </a:r>
            <a:endParaRPr lang="en-US" altLang="ja-JP" sz="1900">
              <a:solidFill>
                <a:srgbClr val="000000"/>
              </a:solidFill>
            </a:endParaRPr>
          </a:p>
          <a:p>
            <a:r>
              <a:rPr lang="ja-JP" altLang="en-US" sz="1900">
                <a:solidFill>
                  <a:srgbClr val="000000"/>
                </a:solidFill>
              </a:rPr>
              <a:t>　・施行期間　　昭和５９年～平成７年度 </a:t>
            </a:r>
          </a:p>
          <a:p>
            <a:pPr eaLnBrk="1" hangingPunct="1"/>
            <a:endParaRPr lang="ja-JP" altLang="ja-JP" smtClean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0"/>
          </p:nvPr>
        </p:nvSpPr>
        <p:spPr>
          <a:xfrm>
            <a:off x="4022448" y="9719318"/>
            <a:ext cx="3078352" cy="51206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870763-488D-4840-9351-91B8834B4E27}" type="slidenum">
              <a:rPr lang="ja-JP" alt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 dirty="0" smtClean="0">
              <a:latin typeface="Arial" charset="0"/>
            </a:endParaRPr>
          </a:p>
        </p:txBody>
      </p:sp>
      <p:sp>
        <p:nvSpPr>
          <p:cNvPr id="15364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CD42140-1253-4BF9-BA01-61B7C3FDA6B1}" type="slidenum">
              <a:rPr lang="ja-JP" altLang="en-US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987116-E5A1-49FA-B040-410FECFA83AC}" type="slidenum">
              <a:rPr lang="en-US" altLang="ja-JP" smtClean="0"/>
              <a:pPr>
                <a:defRPr/>
              </a:pPr>
              <a:t>15</a:t>
            </a:fld>
            <a:endParaRPr lang="en-US" altLang="ja-JP" smtClean="0"/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448" y="4860488"/>
            <a:ext cx="5207589" cy="460527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b" hangingPunct="1"/>
            <a:endParaRPr lang="en-US" altLang="ja-JP" dirty="0" smtClean="0">
              <a:latin typeface="ＭＳ Ｐゴシック" pitchFamily="50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987116-E5A1-49FA-B040-410FECFA83AC}" type="slidenum">
              <a:rPr lang="en-US" altLang="ja-JP" smtClean="0"/>
              <a:pPr>
                <a:defRPr/>
              </a:pPr>
              <a:t>16</a:t>
            </a:fld>
            <a:endParaRPr lang="en-US" altLang="ja-JP" smtClean="0"/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448" y="4860488"/>
            <a:ext cx="5207589" cy="460527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b" hangingPunct="1"/>
            <a:endParaRPr lang="en-US" altLang="ja-JP" dirty="0" smtClean="0">
              <a:latin typeface="ＭＳ Ｐゴシック" pitchFamily="50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987116-E5A1-49FA-B040-410FECFA83AC}" type="slidenum">
              <a:rPr lang="en-US" altLang="ja-JP" smtClean="0"/>
              <a:pPr>
                <a:defRPr/>
              </a:pPr>
              <a:t>17</a:t>
            </a:fld>
            <a:endParaRPr lang="en-US" altLang="ja-JP" smtClean="0"/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7448" y="4860488"/>
            <a:ext cx="5207589" cy="460527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b" hangingPunct="1"/>
            <a:endParaRPr lang="en-US" altLang="ja-JP" dirty="0" smtClean="0">
              <a:latin typeface="ＭＳ Ｐゴシック" pitchFamily="50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D465A-6023-403A-B645-ABC6104A7E83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2482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6246F-76BF-46F8-9AA1-4DE926CFAFA2}" type="slidenum">
              <a:rPr kumimoji="1" lang="ja-JP" altLang="en-US" smtClean="0"/>
              <a:pPr/>
              <a:t>34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8225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chemeClr val="accent3">
                <a:alpha val="3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 dirty="0"/>
          </a:p>
        </p:txBody>
      </p:sp>
      <p:grpSp>
        <p:nvGrpSpPr>
          <p:cNvPr id="2" name="グループ化 1"/>
          <p:cNvGrpSpPr>
            <a:grpSpLocks/>
          </p:cNvGrpSpPr>
          <p:nvPr/>
        </p:nvGrpSpPr>
        <p:grpSpPr bwMode="auto">
          <a:xfrm>
            <a:off x="357158" y="4143380"/>
            <a:ext cx="6358014" cy="71438"/>
            <a:chOff x="119" y="877"/>
            <a:chExt cx="5239" cy="71"/>
          </a:xfrm>
          <a:gradFill>
            <a:gsLst>
              <a:gs pos="0">
                <a:schemeClr val="accent1">
                  <a:alpha val="40000"/>
                </a:schemeClr>
              </a:gs>
              <a:gs pos="50000">
                <a:schemeClr val="accent1">
                  <a:alpha val="7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23" name="タイトル 22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6429420" cy="1512888"/>
          </a:xfrm>
        </p:spPr>
        <p:txBody>
          <a:bodyPr anchor="b"/>
          <a:lstStyle>
            <a:lvl1pPr fontAlgn="auto"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1" name="サブタイトル 20"/>
          <p:cNvSpPr>
            <a:spLocks noGrp="1"/>
          </p:cNvSpPr>
          <p:nvPr>
            <p:ph type="subTitle" idx="1"/>
          </p:nvPr>
        </p:nvSpPr>
        <p:spPr>
          <a:xfrm>
            <a:off x="300030" y="4314828"/>
            <a:ext cx="6400800" cy="118587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9" name="日付プレースホルダー 2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4" name="スライド番号プレースホルダー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shade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rgbClr val="7A65A3">
                <a:alpha val="30196"/>
              </a:srgb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-559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14348" y="4714884"/>
            <a:ext cx="7772400" cy="78581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1928802"/>
            <a:ext cx="7772400" cy="2692412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7" name="グループ化 6"/>
          <p:cNvGrpSpPr>
            <a:grpSpLocks/>
          </p:cNvGrpSpPr>
          <p:nvPr/>
        </p:nvGrpSpPr>
        <p:grpSpPr bwMode="auto">
          <a:xfrm>
            <a:off x="714348" y="4643446"/>
            <a:ext cx="7786742" cy="71438"/>
            <a:chOff x="119" y="877"/>
            <a:chExt cx="5239" cy="71"/>
          </a:xfrm>
          <a:gradFill>
            <a:gsLst>
              <a:gs pos="40000">
                <a:schemeClr val="accent1">
                  <a:alpha val="70000"/>
                </a:schemeClr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686700" cy="785818"/>
          </a:xfrm>
        </p:spPr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78172" y="4857760"/>
            <a:ext cx="3065464" cy="5667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57356" y="714356"/>
            <a:ext cx="5486400" cy="4114800"/>
          </a:xfrm>
          <a:prstGeom prst="rect">
            <a:avLst/>
          </a:prstGeom>
          <a:noFill/>
          <a:ln w="76200">
            <a:noFill/>
          </a:ln>
          <a:effectLst>
            <a:outerShdw blurRad="190500" algn="ctr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>
            <a:sp3d extrusionH="57150">
              <a:bevelT w="38100" h="38100" prst="angle"/>
            </a:sp3d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086128" y="5429264"/>
            <a:ext cx="3057508" cy="633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29454" y="274639"/>
            <a:ext cx="1757346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400816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alpha val="30000"/>
                </a:schemeClr>
              </a:gs>
              <a:gs pos="70000">
                <a:schemeClr val="accent1">
                  <a:alpha val="0"/>
                </a:schemeClr>
              </a:gs>
            </a:gsLst>
            <a:lin ang="16200000" scaled="1"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 useBgFill="1">
        <p:nvSpPr>
          <p:cNvPr id="9" name="フリーフォーム 8"/>
          <p:cNvSpPr>
            <a:spLocks/>
          </p:cNvSpPr>
          <p:nvPr/>
        </p:nvSpPr>
        <p:spPr bwMode="auto">
          <a:xfrm>
            <a:off x="-32" y="0"/>
            <a:ext cx="9072594" cy="6858000"/>
          </a:xfrm>
          <a:custGeom>
            <a:avLst/>
            <a:gdLst/>
            <a:ahLst/>
            <a:cxnLst>
              <a:cxn ang="0">
                <a:pos x="1450" y="117"/>
              </a:cxn>
              <a:cxn ang="0">
                <a:pos x="1459" y="129"/>
              </a:cxn>
              <a:cxn ang="0">
                <a:pos x="1515" y="382"/>
              </a:cxn>
              <a:cxn ang="0">
                <a:pos x="1584" y="152"/>
              </a:cxn>
              <a:cxn ang="0">
                <a:pos x="1557" y="196"/>
              </a:cxn>
              <a:cxn ang="0">
                <a:pos x="1515" y="79"/>
              </a:cxn>
              <a:cxn ang="0">
                <a:pos x="1455" y="92"/>
              </a:cxn>
              <a:cxn ang="0">
                <a:pos x="13" y="380"/>
              </a:cxn>
              <a:cxn ang="0">
                <a:pos x="11" y="409"/>
              </a:cxn>
              <a:cxn ang="0">
                <a:pos x="31" y="336"/>
              </a:cxn>
              <a:cxn ang="0">
                <a:pos x="48" y="336"/>
              </a:cxn>
              <a:cxn ang="0">
                <a:pos x="38" y="403"/>
              </a:cxn>
              <a:cxn ang="0">
                <a:pos x="44" y="616"/>
              </a:cxn>
              <a:cxn ang="0">
                <a:pos x="29" y="591"/>
              </a:cxn>
              <a:cxn ang="0">
                <a:pos x="0" y="632"/>
              </a:cxn>
              <a:cxn ang="0">
                <a:pos x="1557" y="1083"/>
              </a:cxn>
              <a:cxn ang="0">
                <a:pos x="1551" y="1006"/>
              </a:cxn>
              <a:cxn ang="0">
                <a:pos x="1534" y="946"/>
              </a:cxn>
              <a:cxn ang="0">
                <a:pos x="1530" y="898"/>
              </a:cxn>
              <a:cxn ang="0">
                <a:pos x="1532" y="820"/>
              </a:cxn>
              <a:cxn ang="0">
                <a:pos x="1572" y="708"/>
              </a:cxn>
              <a:cxn ang="0">
                <a:pos x="1580" y="634"/>
              </a:cxn>
              <a:cxn ang="0">
                <a:pos x="1582" y="495"/>
              </a:cxn>
              <a:cxn ang="0">
                <a:pos x="1578" y="555"/>
              </a:cxn>
              <a:cxn ang="0">
                <a:pos x="1546" y="499"/>
              </a:cxn>
              <a:cxn ang="0">
                <a:pos x="1536" y="497"/>
              </a:cxn>
              <a:cxn ang="0">
                <a:pos x="1519" y="417"/>
              </a:cxn>
              <a:cxn ang="0">
                <a:pos x="1522" y="503"/>
              </a:cxn>
              <a:cxn ang="0">
                <a:pos x="1505" y="361"/>
              </a:cxn>
              <a:cxn ang="0">
                <a:pos x="1513" y="346"/>
              </a:cxn>
              <a:cxn ang="0">
                <a:pos x="1530" y="290"/>
              </a:cxn>
              <a:cxn ang="0">
                <a:pos x="1551" y="303"/>
              </a:cxn>
              <a:cxn ang="0">
                <a:pos x="1563" y="286"/>
              </a:cxn>
              <a:cxn ang="0">
                <a:pos x="1595" y="438"/>
              </a:cxn>
              <a:cxn ang="0">
                <a:pos x="1590" y="394"/>
              </a:cxn>
              <a:cxn ang="0">
                <a:pos x="1597" y="299"/>
              </a:cxn>
              <a:cxn ang="0">
                <a:pos x="34" y="647"/>
              </a:cxn>
              <a:cxn ang="0">
                <a:pos x="1459" y="129"/>
              </a:cxn>
              <a:cxn ang="0">
                <a:pos x="1555" y="689"/>
              </a:cxn>
              <a:cxn ang="0">
                <a:pos x="1496" y="918"/>
              </a:cxn>
              <a:cxn ang="0">
                <a:pos x="1425" y="100"/>
              </a:cxn>
              <a:cxn ang="0">
                <a:pos x="1436" y="111"/>
              </a:cxn>
              <a:cxn ang="0">
                <a:pos x="1436" y="96"/>
              </a:cxn>
              <a:cxn ang="0">
                <a:pos x="1459" y="129"/>
              </a:cxn>
              <a:cxn ang="0">
                <a:pos x="1459" y="129"/>
              </a:cxn>
              <a:cxn ang="0">
                <a:pos x="1536" y="954"/>
              </a:cxn>
              <a:cxn ang="0">
                <a:pos x="1536" y="991"/>
              </a:cxn>
              <a:cxn ang="0">
                <a:pos x="1530" y="1025"/>
              </a:cxn>
              <a:cxn ang="0">
                <a:pos x="1505" y="1041"/>
              </a:cxn>
              <a:cxn ang="0">
                <a:pos x="1515" y="925"/>
              </a:cxn>
              <a:cxn ang="0">
                <a:pos x="1490" y="970"/>
              </a:cxn>
              <a:cxn ang="0">
                <a:pos x="1546" y="442"/>
              </a:cxn>
              <a:cxn ang="0">
                <a:pos x="1613" y="943"/>
              </a:cxn>
              <a:cxn ang="0">
                <a:pos x="1413" y="13"/>
              </a:cxn>
              <a:cxn ang="0">
                <a:pos x="1457" y="88"/>
              </a:cxn>
              <a:cxn ang="0">
                <a:pos x="1442" y="73"/>
              </a:cxn>
              <a:cxn ang="0">
                <a:pos x="42" y="459"/>
              </a:cxn>
              <a:cxn ang="0">
                <a:pos x="1570" y="818"/>
              </a:cxn>
              <a:cxn ang="0">
                <a:pos x="1592" y="943"/>
              </a:cxn>
              <a:cxn ang="0">
                <a:pos x="1563" y="791"/>
              </a:cxn>
              <a:cxn ang="0">
                <a:pos x="1459" y="129"/>
              </a:cxn>
              <a:cxn ang="0">
                <a:pos x="1565" y="1137"/>
              </a:cxn>
            </a:cxnLst>
            <a:rect l="0" t="0" r="0" b="0"/>
            <a:pathLst>
              <a:path w="1624" h="1148">
                <a:moveTo>
                  <a:pt x="1459" y="129"/>
                </a:moveTo>
                <a:lnTo>
                  <a:pt x="1457" y="127"/>
                </a:lnTo>
                <a:lnTo>
                  <a:pt x="1457" y="129"/>
                </a:lnTo>
                <a:lnTo>
                  <a:pt x="1459" y="129"/>
                </a:lnTo>
                <a:lnTo>
                  <a:pt x="1448" y="100"/>
                </a:lnTo>
                <a:lnTo>
                  <a:pt x="1446" y="98"/>
                </a:lnTo>
                <a:lnTo>
                  <a:pt x="1448" y="98"/>
                </a:lnTo>
                <a:lnTo>
                  <a:pt x="1446" y="98"/>
                </a:lnTo>
                <a:lnTo>
                  <a:pt x="1448" y="100"/>
                </a:lnTo>
                <a:lnTo>
                  <a:pt x="1459" y="129"/>
                </a:lnTo>
                <a:lnTo>
                  <a:pt x="1438" y="107"/>
                </a:lnTo>
                <a:lnTo>
                  <a:pt x="1436" y="106"/>
                </a:lnTo>
                <a:lnTo>
                  <a:pt x="1436" y="107"/>
                </a:lnTo>
                <a:lnTo>
                  <a:pt x="1438" y="107"/>
                </a:lnTo>
                <a:lnTo>
                  <a:pt x="1440" y="107"/>
                </a:lnTo>
                <a:lnTo>
                  <a:pt x="1438" y="106"/>
                </a:lnTo>
                <a:lnTo>
                  <a:pt x="1438" y="107"/>
                </a:lnTo>
                <a:lnTo>
                  <a:pt x="1459" y="129"/>
                </a:lnTo>
                <a:lnTo>
                  <a:pt x="1451" y="115"/>
                </a:lnTo>
                <a:lnTo>
                  <a:pt x="1450" y="115"/>
                </a:lnTo>
                <a:lnTo>
                  <a:pt x="1450" y="111"/>
                </a:lnTo>
                <a:lnTo>
                  <a:pt x="1448" y="115"/>
                </a:lnTo>
                <a:lnTo>
                  <a:pt x="1444" y="109"/>
                </a:lnTo>
                <a:lnTo>
                  <a:pt x="1446" y="111"/>
                </a:lnTo>
                <a:lnTo>
                  <a:pt x="1444" y="117"/>
                </a:lnTo>
                <a:lnTo>
                  <a:pt x="1446" y="117"/>
                </a:lnTo>
                <a:lnTo>
                  <a:pt x="1446" y="115"/>
                </a:lnTo>
                <a:lnTo>
                  <a:pt x="1448" y="115"/>
                </a:lnTo>
                <a:lnTo>
                  <a:pt x="1448" y="117"/>
                </a:lnTo>
                <a:lnTo>
                  <a:pt x="1450" y="117"/>
                </a:lnTo>
                <a:lnTo>
                  <a:pt x="1450" y="115"/>
                </a:lnTo>
                <a:lnTo>
                  <a:pt x="1450" y="117"/>
                </a:lnTo>
                <a:lnTo>
                  <a:pt x="1451" y="117"/>
                </a:lnTo>
                <a:lnTo>
                  <a:pt x="1451" y="115"/>
                </a:lnTo>
                <a:lnTo>
                  <a:pt x="1459" y="129"/>
                </a:lnTo>
                <a:lnTo>
                  <a:pt x="1547" y="486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459" y="129"/>
                </a:lnTo>
                <a:lnTo>
                  <a:pt x="1534" y="388"/>
                </a:lnTo>
                <a:lnTo>
                  <a:pt x="1530" y="417"/>
                </a:lnTo>
                <a:lnTo>
                  <a:pt x="1530" y="422"/>
                </a:lnTo>
                <a:lnTo>
                  <a:pt x="1532" y="420"/>
                </a:lnTo>
                <a:lnTo>
                  <a:pt x="1534" y="388"/>
                </a:lnTo>
                <a:lnTo>
                  <a:pt x="1459" y="129"/>
                </a:lnTo>
                <a:lnTo>
                  <a:pt x="1536" y="415"/>
                </a:lnTo>
                <a:lnTo>
                  <a:pt x="1536" y="413"/>
                </a:lnTo>
                <a:lnTo>
                  <a:pt x="1536" y="409"/>
                </a:lnTo>
                <a:lnTo>
                  <a:pt x="1536" y="399"/>
                </a:lnTo>
                <a:lnTo>
                  <a:pt x="1536" y="397"/>
                </a:lnTo>
                <a:lnTo>
                  <a:pt x="1532" y="417"/>
                </a:lnTo>
                <a:lnTo>
                  <a:pt x="1532" y="420"/>
                </a:lnTo>
                <a:lnTo>
                  <a:pt x="1534" y="418"/>
                </a:lnTo>
                <a:lnTo>
                  <a:pt x="1534" y="424"/>
                </a:lnTo>
                <a:lnTo>
                  <a:pt x="1536" y="415"/>
                </a:lnTo>
                <a:lnTo>
                  <a:pt x="1459" y="129"/>
                </a:lnTo>
                <a:lnTo>
                  <a:pt x="1536" y="380"/>
                </a:lnTo>
                <a:lnTo>
                  <a:pt x="1534" y="378"/>
                </a:lnTo>
                <a:lnTo>
                  <a:pt x="1536" y="382"/>
                </a:lnTo>
                <a:lnTo>
                  <a:pt x="1536" y="390"/>
                </a:lnTo>
                <a:lnTo>
                  <a:pt x="1536" y="394"/>
                </a:lnTo>
                <a:lnTo>
                  <a:pt x="1536" y="380"/>
                </a:lnTo>
                <a:lnTo>
                  <a:pt x="1459" y="129"/>
                </a:lnTo>
                <a:lnTo>
                  <a:pt x="1546" y="401"/>
                </a:lnTo>
                <a:lnTo>
                  <a:pt x="1546" y="394"/>
                </a:lnTo>
                <a:lnTo>
                  <a:pt x="1544" y="388"/>
                </a:lnTo>
                <a:lnTo>
                  <a:pt x="1538" y="380"/>
                </a:lnTo>
                <a:lnTo>
                  <a:pt x="1538" y="386"/>
                </a:lnTo>
                <a:lnTo>
                  <a:pt x="1538" y="390"/>
                </a:lnTo>
                <a:lnTo>
                  <a:pt x="1538" y="388"/>
                </a:lnTo>
                <a:lnTo>
                  <a:pt x="1538" y="382"/>
                </a:lnTo>
                <a:lnTo>
                  <a:pt x="1540" y="397"/>
                </a:lnTo>
                <a:lnTo>
                  <a:pt x="1538" y="409"/>
                </a:lnTo>
                <a:lnTo>
                  <a:pt x="1538" y="411"/>
                </a:lnTo>
                <a:lnTo>
                  <a:pt x="1540" y="411"/>
                </a:lnTo>
                <a:lnTo>
                  <a:pt x="1540" y="409"/>
                </a:lnTo>
                <a:lnTo>
                  <a:pt x="1540" y="411"/>
                </a:lnTo>
                <a:lnTo>
                  <a:pt x="1540" y="422"/>
                </a:lnTo>
                <a:lnTo>
                  <a:pt x="1542" y="434"/>
                </a:lnTo>
                <a:lnTo>
                  <a:pt x="1542" y="436"/>
                </a:lnTo>
                <a:lnTo>
                  <a:pt x="1542" y="434"/>
                </a:lnTo>
                <a:lnTo>
                  <a:pt x="1542" y="430"/>
                </a:lnTo>
                <a:lnTo>
                  <a:pt x="1542" y="411"/>
                </a:lnTo>
                <a:lnTo>
                  <a:pt x="1542" y="409"/>
                </a:lnTo>
                <a:lnTo>
                  <a:pt x="1544" y="417"/>
                </a:lnTo>
                <a:lnTo>
                  <a:pt x="1546" y="401"/>
                </a:lnTo>
                <a:lnTo>
                  <a:pt x="1459" y="129"/>
                </a:lnTo>
                <a:lnTo>
                  <a:pt x="1515" y="374"/>
                </a:lnTo>
                <a:lnTo>
                  <a:pt x="1515" y="380"/>
                </a:lnTo>
                <a:lnTo>
                  <a:pt x="1517" y="370"/>
                </a:lnTo>
                <a:lnTo>
                  <a:pt x="1515" y="369"/>
                </a:lnTo>
                <a:lnTo>
                  <a:pt x="1515" y="365"/>
                </a:lnTo>
                <a:lnTo>
                  <a:pt x="1513" y="365"/>
                </a:lnTo>
                <a:lnTo>
                  <a:pt x="1515" y="372"/>
                </a:lnTo>
                <a:lnTo>
                  <a:pt x="1515" y="382"/>
                </a:lnTo>
                <a:lnTo>
                  <a:pt x="1515" y="380"/>
                </a:lnTo>
                <a:lnTo>
                  <a:pt x="1515" y="374"/>
                </a:lnTo>
                <a:lnTo>
                  <a:pt x="1459" y="129"/>
                </a:lnTo>
                <a:lnTo>
                  <a:pt x="1517" y="390"/>
                </a:lnTo>
                <a:lnTo>
                  <a:pt x="1519" y="395"/>
                </a:lnTo>
                <a:lnTo>
                  <a:pt x="1519" y="390"/>
                </a:lnTo>
                <a:lnTo>
                  <a:pt x="1519" y="388"/>
                </a:lnTo>
                <a:lnTo>
                  <a:pt x="1517" y="390"/>
                </a:lnTo>
                <a:lnTo>
                  <a:pt x="1459" y="129"/>
                </a:lnTo>
                <a:lnTo>
                  <a:pt x="1522" y="422"/>
                </a:lnTo>
                <a:lnTo>
                  <a:pt x="1522" y="430"/>
                </a:lnTo>
                <a:lnTo>
                  <a:pt x="1522" y="424"/>
                </a:lnTo>
                <a:lnTo>
                  <a:pt x="1522" y="422"/>
                </a:lnTo>
                <a:lnTo>
                  <a:pt x="1459" y="129"/>
                </a:lnTo>
                <a:lnTo>
                  <a:pt x="1528" y="440"/>
                </a:lnTo>
                <a:lnTo>
                  <a:pt x="1530" y="459"/>
                </a:lnTo>
                <a:lnTo>
                  <a:pt x="1530" y="457"/>
                </a:lnTo>
                <a:lnTo>
                  <a:pt x="1528" y="434"/>
                </a:lnTo>
                <a:lnTo>
                  <a:pt x="1528" y="440"/>
                </a:lnTo>
                <a:lnTo>
                  <a:pt x="1459" y="129"/>
                </a:lnTo>
                <a:lnTo>
                  <a:pt x="1624" y="242"/>
                </a:lnTo>
                <a:lnTo>
                  <a:pt x="1624" y="226"/>
                </a:lnTo>
                <a:lnTo>
                  <a:pt x="1620" y="221"/>
                </a:lnTo>
                <a:lnTo>
                  <a:pt x="1617" y="211"/>
                </a:lnTo>
                <a:lnTo>
                  <a:pt x="1611" y="188"/>
                </a:lnTo>
                <a:lnTo>
                  <a:pt x="1607" y="178"/>
                </a:lnTo>
                <a:lnTo>
                  <a:pt x="1603" y="175"/>
                </a:lnTo>
                <a:lnTo>
                  <a:pt x="1592" y="169"/>
                </a:lnTo>
                <a:lnTo>
                  <a:pt x="1588" y="167"/>
                </a:lnTo>
                <a:lnTo>
                  <a:pt x="1584" y="163"/>
                </a:lnTo>
                <a:lnTo>
                  <a:pt x="1584" y="159"/>
                </a:lnTo>
                <a:lnTo>
                  <a:pt x="1584" y="152"/>
                </a:lnTo>
                <a:lnTo>
                  <a:pt x="1584" y="148"/>
                </a:lnTo>
                <a:lnTo>
                  <a:pt x="1582" y="146"/>
                </a:lnTo>
                <a:lnTo>
                  <a:pt x="1578" y="146"/>
                </a:lnTo>
                <a:lnTo>
                  <a:pt x="1572" y="152"/>
                </a:lnTo>
                <a:lnTo>
                  <a:pt x="1569" y="161"/>
                </a:lnTo>
                <a:lnTo>
                  <a:pt x="1569" y="169"/>
                </a:lnTo>
                <a:lnTo>
                  <a:pt x="1572" y="171"/>
                </a:lnTo>
                <a:lnTo>
                  <a:pt x="1576" y="173"/>
                </a:lnTo>
                <a:lnTo>
                  <a:pt x="1580" y="177"/>
                </a:lnTo>
                <a:lnTo>
                  <a:pt x="1582" y="182"/>
                </a:lnTo>
                <a:lnTo>
                  <a:pt x="1584" y="190"/>
                </a:lnTo>
                <a:lnTo>
                  <a:pt x="1584" y="200"/>
                </a:lnTo>
                <a:lnTo>
                  <a:pt x="1582" y="209"/>
                </a:lnTo>
                <a:lnTo>
                  <a:pt x="1580" y="217"/>
                </a:lnTo>
                <a:lnTo>
                  <a:pt x="1584" y="223"/>
                </a:lnTo>
                <a:lnTo>
                  <a:pt x="1588" y="230"/>
                </a:lnTo>
                <a:lnTo>
                  <a:pt x="1592" y="238"/>
                </a:lnTo>
                <a:lnTo>
                  <a:pt x="1592" y="244"/>
                </a:lnTo>
                <a:lnTo>
                  <a:pt x="1588" y="242"/>
                </a:lnTo>
                <a:lnTo>
                  <a:pt x="1584" y="240"/>
                </a:lnTo>
                <a:lnTo>
                  <a:pt x="1580" y="238"/>
                </a:lnTo>
                <a:lnTo>
                  <a:pt x="1576" y="238"/>
                </a:lnTo>
                <a:lnTo>
                  <a:pt x="1572" y="236"/>
                </a:lnTo>
                <a:lnTo>
                  <a:pt x="1569" y="232"/>
                </a:lnTo>
                <a:lnTo>
                  <a:pt x="1567" y="225"/>
                </a:lnTo>
                <a:lnTo>
                  <a:pt x="1565" y="217"/>
                </a:lnTo>
                <a:lnTo>
                  <a:pt x="1567" y="211"/>
                </a:lnTo>
                <a:lnTo>
                  <a:pt x="1569" y="205"/>
                </a:lnTo>
                <a:lnTo>
                  <a:pt x="1569" y="202"/>
                </a:lnTo>
                <a:lnTo>
                  <a:pt x="1565" y="198"/>
                </a:lnTo>
                <a:lnTo>
                  <a:pt x="1561" y="196"/>
                </a:lnTo>
                <a:lnTo>
                  <a:pt x="1557" y="196"/>
                </a:lnTo>
                <a:lnTo>
                  <a:pt x="1549" y="200"/>
                </a:lnTo>
                <a:lnTo>
                  <a:pt x="1547" y="198"/>
                </a:lnTo>
                <a:lnTo>
                  <a:pt x="1547" y="196"/>
                </a:lnTo>
                <a:lnTo>
                  <a:pt x="1547" y="190"/>
                </a:lnTo>
                <a:lnTo>
                  <a:pt x="1544" y="184"/>
                </a:lnTo>
                <a:lnTo>
                  <a:pt x="1542" y="178"/>
                </a:lnTo>
                <a:lnTo>
                  <a:pt x="1542" y="177"/>
                </a:lnTo>
                <a:lnTo>
                  <a:pt x="1544" y="175"/>
                </a:lnTo>
                <a:lnTo>
                  <a:pt x="1546" y="173"/>
                </a:lnTo>
                <a:lnTo>
                  <a:pt x="1546" y="169"/>
                </a:lnTo>
                <a:lnTo>
                  <a:pt x="1546" y="167"/>
                </a:lnTo>
                <a:lnTo>
                  <a:pt x="1540" y="161"/>
                </a:lnTo>
                <a:lnTo>
                  <a:pt x="1536" y="157"/>
                </a:lnTo>
                <a:lnTo>
                  <a:pt x="1534" y="155"/>
                </a:lnTo>
                <a:lnTo>
                  <a:pt x="1534" y="152"/>
                </a:lnTo>
                <a:lnTo>
                  <a:pt x="1540" y="138"/>
                </a:lnTo>
                <a:lnTo>
                  <a:pt x="1540" y="134"/>
                </a:lnTo>
                <a:lnTo>
                  <a:pt x="1538" y="132"/>
                </a:lnTo>
                <a:lnTo>
                  <a:pt x="1530" y="129"/>
                </a:lnTo>
                <a:lnTo>
                  <a:pt x="1526" y="129"/>
                </a:lnTo>
                <a:lnTo>
                  <a:pt x="1526" y="123"/>
                </a:lnTo>
                <a:lnTo>
                  <a:pt x="1526" y="117"/>
                </a:lnTo>
                <a:lnTo>
                  <a:pt x="1530" y="109"/>
                </a:lnTo>
                <a:lnTo>
                  <a:pt x="1532" y="104"/>
                </a:lnTo>
                <a:lnTo>
                  <a:pt x="1530" y="100"/>
                </a:lnTo>
                <a:lnTo>
                  <a:pt x="1526" y="100"/>
                </a:lnTo>
                <a:lnTo>
                  <a:pt x="1522" y="102"/>
                </a:lnTo>
                <a:lnTo>
                  <a:pt x="1521" y="100"/>
                </a:lnTo>
                <a:lnTo>
                  <a:pt x="1519" y="98"/>
                </a:lnTo>
                <a:lnTo>
                  <a:pt x="1519" y="86"/>
                </a:lnTo>
                <a:lnTo>
                  <a:pt x="1517" y="81"/>
                </a:lnTo>
                <a:lnTo>
                  <a:pt x="1515" y="79"/>
                </a:lnTo>
                <a:lnTo>
                  <a:pt x="1501" y="71"/>
                </a:lnTo>
                <a:lnTo>
                  <a:pt x="1498" y="67"/>
                </a:lnTo>
                <a:lnTo>
                  <a:pt x="1498" y="65"/>
                </a:lnTo>
                <a:lnTo>
                  <a:pt x="1494" y="63"/>
                </a:lnTo>
                <a:lnTo>
                  <a:pt x="1492" y="63"/>
                </a:lnTo>
                <a:lnTo>
                  <a:pt x="1486" y="71"/>
                </a:lnTo>
                <a:lnTo>
                  <a:pt x="1482" y="73"/>
                </a:lnTo>
                <a:lnTo>
                  <a:pt x="1476" y="75"/>
                </a:lnTo>
                <a:lnTo>
                  <a:pt x="1474" y="71"/>
                </a:lnTo>
                <a:lnTo>
                  <a:pt x="1471" y="67"/>
                </a:lnTo>
                <a:lnTo>
                  <a:pt x="1469" y="65"/>
                </a:lnTo>
                <a:lnTo>
                  <a:pt x="1467" y="71"/>
                </a:lnTo>
                <a:lnTo>
                  <a:pt x="1469" y="75"/>
                </a:lnTo>
                <a:lnTo>
                  <a:pt x="1471" y="79"/>
                </a:lnTo>
                <a:lnTo>
                  <a:pt x="1473" y="81"/>
                </a:lnTo>
                <a:lnTo>
                  <a:pt x="1473" y="82"/>
                </a:lnTo>
                <a:lnTo>
                  <a:pt x="1474" y="82"/>
                </a:lnTo>
                <a:lnTo>
                  <a:pt x="1474" y="84"/>
                </a:lnTo>
                <a:lnTo>
                  <a:pt x="1474" y="90"/>
                </a:lnTo>
                <a:lnTo>
                  <a:pt x="1474" y="92"/>
                </a:lnTo>
                <a:lnTo>
                  <a:pt x="1476" y="96"/>
                </a:lnTo>
                <a:lnTo>
                  <a:pt x="1476" y="98"/>
                </a:lnTo>
                <a:lnTo>
                  <a:pt x="1482" y="106"/>
                </a:lnTo>
                <a:lnTo>
                  <a:pt x="1488" y="117"/>
                </a:lnTo>
                <a:lnTo>
                  <a:pt x="1490" y="123"/>
                </a:lnTo>
                <a:lnTo>
                  <a:pt x="1490" y="125"/>
                </a:lnTo>
                <a:lnTo>
                  <a:pt x="1488" y="130"/>
                </a:lnTo>
                <a:lnTo>
                  <a:pt x="1478" y="119"/>
                </a:lnTo>
                <a:lnTo>
                  <a:pt x="1473" y="109"/>
                </a:lnTo>
                <a:lnTo>
                  <a:pt x="1465" y="106"/>
                </a:lnTo>
                <a:lnTo>
                  <a:pt x="1461" y="100"/>
                </a:lnTo>
                <a:lnTo>
                  <a:pt x="1455" y="92"/>
                </a:lnTo>
                <a:lnTo>
                  <a:pt x="1446" y="77"/>
                </a:lnTo>
                <a:lnTo>
                  <a:pt x="1450" y="88"/>
                </a:lnTo>
                <a:lnTo>
                  <a:pt x="1451" y="92"/>
                </a:lnTo>
                <a:lnTo>
                  <a:pt x="1428" y="67"/>
                </a:lnTo>
                <a:lnTo>
                  <a:pt x="1430" y="67"/>
                </a:lnTo>
                <a:lnTo>
                  <a:pt x="1430" y="65"/>
                </a:lnTo>
                <a:lnTo>
                  <a:pt x="1430" y="63"/>
                </a:lnTo>
                <a:lnTo>
                  <a:pt x="1428" y="61"/>
                </a:lnTo>
                <a:lnTo>
                  <a:pt x="1428" y="63"/>
                </a:lnTo>
                <a:lnTo>
                  <a:pt x="1428" y="65"/>
                </a:lnTo>
                <a:lnTo>
                  <a:pt x="1409" y="42"/>
                </a:lnTo>
                <a:lnTo>
                  <a:pt x="1407" y="34"/>
                </a:lnTo>
                <a:lnTo>
                  <a:pt x="1407" y="38"/>
                </a:lnTo>
                <a:lnTo>
                  <a:pt x="1405" y="34"/>
                </a:lnTo>
                <a:lnTo>
                  <a:pt x="1405" y="33"/>
                </a:lnTo>
                <a:lnTo>
                  <a:pt x="1407" y="31"/>
                </a:lnTo>
                <a:lnTo>
                  <a:pt x="1405" y="31"/>
                </a:lnTo>
                <a:lnTo>
                  <a:pt x="1405" y="29"/>
                </a:lnTo>
                <a:lnTo>
                  <a:pt x="1405" y="31"/>
                </a:lnTo>
                <a:lnTo>
                  <a:pt x="1405" y="19"/>
                </a:lnTo>
                <a:lnTo>
                  <a:pt x="1407" y="15"/>
                </a:lnTo>
                <a:lnTo>
                  <a:pt x="1405" y="11"/>
                </a:lnTo>
                <a:lnTo>
                  <a:pt x="1402" y="0"/>
                </a:lnTo>
                <a:lnTo>
                  <a:pt x="0" y="0"/>
                </a:lnTo>
                <a:lnTo>
                  <a:pt x="0" y="328"/>
                </a:lnTo>
                <a:lnTo>
                  <a:pt x="4" y="336"/>
                </a:lnTo>
                <a:lnTo>
                  <a:pt x="6" y="353"/>
                </a:lnTo>
                <a:lnTo>
                  <a:pt x="8" y="357"/>
                </a:lnTo>
                <a:lnTo>
                  <a:pt x="10" y="359"/>
                </a:lnTo>
                <a:lnTo>
                  <a:pt x="15" y="357"/>
                </a:lnTo>
                <a:lnTo>
                  <a:pt x="15" y="372"/>
                </a:lnTo>
                <a:lnTo>
                  <a:pt x="13" y="380"/>
                </a:lnTo>
                <a:lnTo>
                  <a:pt x="10" y="370"/>
                </a:lnTo>
                <a:lnTo>
                  <a:pt x="8" y="372"/>
                </a:lnTo>
                <a:lnTo>
                  <a:pt x="6" y="378"/>
                </a:lnTo>
                <a:lnTo>
                  <a:pt x="6" y="386"/>
                </a:lnTo>
                <a:lnTo>
                  <a:pt x="8" y="392"/>
                </a:lnTo>
                <a:lnTo>
                  <a:pt x="8" y="394"/>
                </a:lnTo>
                <a:lnTo>
                  <a:pt x="6" y="394"/>
                </a:lnTo>
                <a:lnTo>
                  <a:pt x="4" y="394"/>
                </a:lnTo>
                <a:lnTo>
                  <a:pt x="2" y="395"/>
                </a:lnTo>
                <a:lnTo>
                  <a:pt x="0" y="395"/>
                </a:lnTo>
                <a:lnTo>
                  <a:pt x="0" y="397"/>
                </a:lnTo>
                <a:lnTo>
                  <a:pt x="2" y="397"/>
                </a:lnTo>
                <a:lnTo>
                  <a:pt x="0" y="401"/>
                </a:lnTo>
                <a:lnTo>
                  <a:pt x="0" y="417"/>
                </a:lnTo>
                <a:lnTo>
                  <a:pt x="4" y="420"/>
                </a:lnTo>
                <a:lnTo>
                  <a:pt x="8" y="426"/>
                </a:lnTo>
                <a:lnTo>
                  <a:pt x="11" y="434"/>
                </a:lnTo>
                <a:lnTo>
                  <a:pt x="11" y="432"/>
                </a:lnTo>
                <a:lnTo>
                  <a:pt x="13" y="434"/>
                </a:lnTo>
                <a:lnTo>
                  <a:pt x="15" y="440"/>
                </a:lnTo>
                <a:lnTo>
                  <a:pt x="15" y="438"/>
                </a:lnTo>
                <a:lnTo>
                  <a:pt x="15" y="434"/>
                </a:lnTo>
                <a:lnTo>
                  <a:pt x="19" y="436"/>
                </a:lnTo>
                <a:lnTo>
                  <a:pt x="21" y="436"/>
                </a:lnTo>
                <a:lnTo>
                  <a:pt x="21" y="434"/>
                </a:lnTo>
                <a:lnTo>
                  <a:pt x="21" y="430"/>
                </a:lnTo>
                <a:lnTo>
                  <a:pt x="19" y="424"/>
                </a:lnTo>
                <a:lnTo>
                  <a:pt x="15" y="420"/>
                </a:lnTo>
                <a:lnTo>
                  <a:pt x="10" y="417"/>
                </a:lnTo>
                <a:lnTo>
                  <a:pt x="8" y="411"/>
                </a:lnTo>
                <a:lnTo>
                  <a:pt x="10" y="409"/>
                </a:lnTo>
                <a:lnTo>
                  <a:pt x="11" y="409"/>
                </a:lnTo>
                <a:lnTo>
                  <a:pt x="15" y="405"/>
                </a:lnTo>
                <a:lnTo>
                  <a:pt x="11" y="409"/>
                </a:lnTo>
                <a:lnTo>
                  <a:pt x="15" y="401"/>
                </a:lnTo>
                <a:lnTo>
                  <a:pt x="17" y="399"/>
                </a:lnTo>
                <a:lnTo>
                  <a:pt x="17" y="401"/>
                </a:lnTo>
                <a:lnTo>
                  <a:pt x="17" y="399"/>
                </a:lnTo>
                <a:lnTo>
                  <a:pt x="27" y="394"/>
                </a:lnTo>
                <a:lnTo>
                  <a:pt x="27" y="392"/>
                </a:lnTo>
                <a:lnTo>
                  <a:pt x="17" y="397"/>
                </a:lnTo>
                <a:lnTo>
                  <a:pt x="17" y="394"/>
                </a:lnTo>
                <a:lnTo>
                  <a:pt x="17" y="386"/>
                </a:lnTo>
                <a:lnTo>
                  <a:pt x="21" y="374"/>
                </a:lnTo>
                <a:lnTo>
                  <a:pt x="23" y="372"/>
                </a:lnTo>
                <a:lnTo>
                  <a:pt x="23" y="369"/>
                </a:lnTo>
                <a:lnTo>
                  <a:pt x="23" y="370"/>
                </a:lnTo>
                <a:lnTo>
                  <a:pt x="29" y="386"/>
                </a:lnTo>
                <a:lnTo>
                  <a:pt x="29" y="394"/>
                </a:lnTo>
                <a:lnTo>
                  <a:pt x="31" y="394"/>
                </a:lnTo>
                <a:lnTo>
                  <a:pt x="31" y="395"/>
                </a:lnTo>
                <a:lnTo>
                  <a:pt x="31" y="397"/>
                </a:lnTo>
                <a:lnTo>
                  <a:pt x="33" y="401"/>
                </a:lnTo>
                <a:lnTo>
                  <a:pt x="33" y="399"/>
                </a:lnTo>
                <a:lnTo>
                  <a:pt x="29" y="380"/>
                </a:lnTo>
                <a:lnTo>
                  <a:pt x="29" y="382"/>
                </a:lnTo>
                <a:lnTo>
                  <a:pt x="23" y="367"/>
                </a:lnTo>
                <a:lnTo>
                  <a:pt x="23" y="361"/>
                </a:lnTo>
                <a:lnTo>
                  <a:pt x="27" y="367"/>
                </a:lnTo>
                <a:lnTo>
                  <a:pt x="27" y="365"/>
                </a:lnTo>
                <a:lnTo>
                  <a:pt x="29" y="367"/>
                </a:lnTo>
                <a:lnTo>
                  <a:pt x="31" y="367"/>
                </a:lnTo>
                <a:lnTo>
                  <a:pt x="31" y="361"/>
                </a:lnTo>
                <a:lnTo>
                  <a:pt x="31" y="336"/>
                </a:lnTo>
                <a:lnTo>
                  <a:pt x="29" y="326"/>
                </a:lnTo>
                <a:lnTo>
                  <a:pt x="27" y="311"/>
                </a:lnTo>
                <a:lnTo>
                  <a:pt x="23" y="305"/>
                </a:lnTo>
                <a:lnTo>
                  <a:pt x="21" y="303"/>
                </a:lnTo>
                <a:lnTo>
                  <a:pt x="15" y="299"/>
                </a:lnTo>
                <a:lnTo>
                  <a:pt x="15" y="298"/>
                </a:lnTo>
                <a:lnTo>
                  <a:pt x="17" y="296"/>
                </a:lnTo>
                <a:lnTo>
                  <a:pt x="21" y="298"/>
                </a:lnTo>
                <a:lnTo>
                  <a:pt x="27" y="305"/>
                </a:lnTo>
                <a:lnTo>
                  <a:pt x="33" y="322"/>
                </a:lnTo>
                <a:lnTo>
                  <a:pt x="33" y="330"/>
                </a:lnTo>
                <a:lnTo>
                  <a:pt x="33" y="317"/>
                </a:lnTo>
                <a:lnTo>
                  <a:pt x="31" y="313"/>
                </a:lnTo>
                <a:lnTo>
                  <a:pt x="33" y="315"/>
                </a:lnTo>
                <a:lnTo>
                  <a:pt x="33" y="319"/>
                </a:lnTo>
                <a:lnTo>
                  <a:pt x="34" y="319"/>
                </a:lnTo>
                <a:lnTo>
                  <a:pt x="38" y="317"/>
                </a:lnTo>
                <a:lnTo>
                  <a:pt x="40" y="319"/>
                </a:lnTo>
                <a:lnTo>
                  <a:pt x="38" y="334"/>
                </a:lnTo>
                <a:lnTo>
                  <a:pt x="38" y="355"/>
                </a:lnTo>
                <a:lnTo>
                  <a:pt x="40" y="363"/>
                </a:lnTo>
                <a:lnTo>
                  <a:pt x="42" y="367"/>
                </a:lnTo>
                <a:lnTo>
                  <a:pt x="44" y="365"/>
                </a:lnTo>
                <a:lnTo>
                  <a:pt x="46" y="363"/>
                </a:lnTo>
                <a:lnTo>
                  <a:pt x="46" y="361"/>
                </a:lnTo>
                <a:lnTo>
                  <a:pt x="44" y="357"/>
                </a:lnTo>
                <a:lnTo>
                  <a:pt x="42" y="357"/>
                </a:lnTo>
                <a:lnTo>
                  <a:pt x="40" y="355"/>
                </a:lnTo>
                <a:lnTo>
                  <a:pt x="42" y="351"/>
                </a:lnTo>
                <a:lnTo>
                  <a:pt x="44" y="340"/>
                </a:lnTo>
                <a:lnTo>
                  <a:pt x="46" y="338"/>
                </a:lnTo>
                <a:lnTo>
                  <a:pt x="48" y="336"/>
                </a:lnTo>
                <a:lnTo>
                  <a:pt x="50" y="340"/>
                </a:lnTo>
                <a:lnTo>
                  <a:pt x="50" y="351"/>
                </a:lnTo>
                <a:lnTo>
                  <a:pt x="50" y="370"/>
                </a:lnTo>
                <a:lnTo>
                  <a:pt x="52" y="384"/>
                </a:lnTo>
                <a:lnTo>
                  <a:pt x="56" y="394"/>
                </a:lnTo>
                <a:lnTo>
                  <a:pt x="54" y="384"/>
                </a:lnTo>
                <a:lnTo>
                  <a:pt x="52" y="380"/>
                </a:lnTo>
                <a:lnTo>
                  <a:pt x="58" y="388"/>
                </a:lnTo>
                <a:lnTo>
                  <a:pt x="61" y="395"/>
                </a:lnTo>
                <a:lnTo>
                  <a:pt x="63" y="405"/>
                </a:lnTo>
                <a:lnTo>
                  <a:pt x="65" y="426"/>
                </a:lnTo>
                <a:lnTo>
                  <a:pt x="65" y="438"/>
                </a:lnTo>
                <a:lnTo>
                  <a:pt x="65" y="430"/>
                </a:lnTo>
                <a:lnTo>
                  <a:pt x="63" y="417"/>
                </a:lnTo>
                <a:lnTo>
                  <a:pt x="61" y="409"/>
                </a:lnTo>
                <a:lnTo>
                  <a:pt x="54" y="395"/>
                </a:lnTo>
                <a:lnTo>
                  <a:pt x="50" y="376"/>
                </a:lnTo>
                <a:lnTo>
                  <a:pt x="48" y="372"/>
                </a:lnTo>
                <a:lnTo>
                  <a:pt x="48" y="376"/>
                </a:lnTo>
                <a:lnTo>
                  <a:pt x="48" y="388"/>
                </a:lnTo>
                <a:lnTo>
                  <a:pt x="46" y="397"/>
                </a:lnTo>
                <a:lnTo>
                  <a:pt x="44" y="403"/>
                </a:lnTo>
                <a:lnTo>
                  <a:pt x="42" y="395"/>
                </a:lnTo>
                <a:lnTo>
                  <a:pt x="40" y="392"/>
                </a:lnTo>
                <a:lnTo>
                  <a:pt x="36" y="390"/>
                </a:lnTo>
                <a:lnTo>
                  <a:pt x="34" y="390"/>
                </a:lnTo>
                <a:lnTo>
                  <a:pt x="34" y="394"/>
                </a:lnTo>
                <a:lnTo>
                  <a:pt x="36" y="394"/>
                </a:lnTo>
                <a:lnTo>
                  <a:pt x="36" y="399"/>
                </a:lnTo>
                <a:lnTo>
                  <a:pt x="38" y="395"/>
                </a:lnTo>
                <a:lnTo>
                  <a:pt x="38" y="397"/>
                </a:lnTo>
                <a:lnTo>
                  <a:pt x="38" y="403"/>
                </a:lnTo>
                <a:lnTo>
                  <a:pt x="40" y="415"/>
                </a:lnTo>
                <a:lnTo>
                  <a:pt x="38" y="424"/>
                </a:lnTo>
                <a:lnTo>
                  <a:pt x="34" y="403"/>
                </a:lnTo>
                <a:lnTo>
                  <a:pt x="34" y="411"/>
                </a:lnTo>
                <a:lnTo>
                  <a:pt x="38" y="428"/>
                </a:lnTo>
                <a:lnTo>
                  <a:pt x="34" y="455"/>
                </a:lnTo>
                <a:lnTo>
                  <a:pt x="34" y="459"/>
                </a:lnTo>
                <a:lnTo>
                  <a:pt x="34" y="457"/>
                </a:lnTo>
                <a:lnTo>
                  <a:pt x="33" y="451"/>
                </a:lnTo>
                <a:lnTo>
                  <a:pt x="29" y="480"/>
                </a:lnTo>
                <a:lnTo>
                  <a:pt x="31" y="468"/>
                </a:lnTo>
                <a:lnTo>
                  <a:pt x="33" y="465"/>
                </a:lnTo>
                <a:lnTo>
                  <a:pt x="33" y="466"/>
                </a:lnTo>
                <a:lnTo>
                  <a:pt x="34" y="463"/>
                </a:lnTo>
                <a:lnTo>
                  <a:pt x="34" y="488"/>
                </a:lnTo>
                <a:lnTo>
                  <a:pt x="36" y="463"/>
                </a:lnTo>
                <a:lnTo>
                  <a:pt x="36" y="451"/>
                </a:lnTo>
                <a:lnTo>
                  <a:pt x="38" y="449"/>
                </a:lnTo>
                <a:lnTo>
                  <a:pt x="40" y="449"/>
                </a:lnTo>
                <a:lnTo>
                  <a:pt x="42" y="453"/>
                </a:lnTo>
                <a:lnTo>
                  <a:pt x="42" y="457"/>
                </a:lnTo>
                <a:lnTo>
                  <a:pt x="42" y="459"/>
                </a:lnTo>
                <a:lnTo>
                  <a:pt x="46" y="514"/>
                </a:lnTo>
                <a:lnTo>
                  <a:pt x="44" y="549"/>
                </a:lnTo>
                <a:lnTo>
                  <a:pt x="42" y="538"/>
                </a:lnTo>
                <a:lnTo>
                  <a:pt x="42" y="547"/>
                </a:lnTo>
                <a:lnTo>
                  <a:pt x="42" y="553"/>
                </a:lnTo>
                <a:lnTo>
                  <a:pt x="42" y="547"/>
                </a:lnTo>
                <a:lnTo>
                  <a:pt x="38" y="507"/>
                </a:lnTo>
                <a:lnTo>
                  <a:pt x="36" y="478"/>
                </a:lnTo>
                <a:lnTo>
                  <a:pt x="36" y="513"/>
                </a:lnTo>
                <a:lnTo>
                  <a:pt x="44" y="616"/>
                </a:lnTo>
                <a:lnTo>
                  <a:pt x="44" y="637"/>
                </a:lnTo>
                <a:lnTo>
                  <a:pt x="44" y="634"/>
                </a:lnTo>
                <a:lnTo>
                  <a:pt x="40" y="616"/>
                </a:lnTo>
                <a:lnTo>
                  <a:pt x="42" y="628"/>
                </a:lnTo>
                <a:lnTo>
                  <a:pt x="42" y="632"/>
                </a:lnTo>
                <a:lnTo>
                  <a:pt x="40" y="620"/>
                </a:lnTo>
                <a:lnTo>
                  <a:pt x="36" y="597"/>
                </a:lnTo>
                <a:lnTo>
                  <a:pt x="36" y="586"/>
                </a:lnTo>
                <a:lnTo>
                  <a:pt x="36" y="589"/>
                </a:lnTo>
                <a:lnTo>
                  <a:pt x="34" y="576"/>
                </a:lnTo>
                <a:lnTo>
                  <a:pt x="33" y="570"/>
                </a:lnTo>
                <a:lnTo>
                  <a:pt x="34" y="582"/>
                </a:lnTo>
                <a:lnTo>
                  <a:pt x="36" y="599"/>
                </a:lnTo>
                <a:lnTo>
                  <a:pt x="38" y="618"/>
                </a:lnTo>
                <a:lnTo>
                  <a:pt x="42" y="637"/>
                </a:lnTo>
                <a:lnTo>
                  <a:pt x="40" y="637"/>
                </a:lnTo>
                <a:lnTo>
                  <a:pt x="40" y="632"/>
                </a:lnTo>
                <a:lnTo>
                  <a:pt x="40" y="637"/>
                </a:lnTo>
                <a:lnTo>
                  <a:pt x="38" y="635"/>
                </a:lnTo>
                <a:lnTo>
                  <a:pt x="38" y="632"/>
                </a:lnTo>
                <a:lnTo>
                  <a:pt x="36" y="616"/>
                </a:lnTo>
                <a:lnTo>
                  <a:pt x="34" y="599"/>
                </a:lnTo>
                <a:lnTo>
                  <a:pt x="36" y="605"/>
                </a:lnTo>
                <a:lnTo>
                  <a:pt x="36" y="610"/>
                </a:lnTo>
                <a:lnTo>
                  <a:pt x="34" y="605"/>
                </a:lnTo>
                <a:lnTo>
                  <a:pt x="36" y="620"/>
                </a:lnTo>
                <a:lnTo>
                  <a:pt x="38" y="635"/>
                </a:lnTo>
                <a:lnTo>
                  <a:pt x="34" y="634"/>
                </a:lnTo>
                <a:lnTo>
                  <a:pt x="33" y="620"/>
                </a:lnTo>
                <a:lnTo>
                  <a:pt x="29" y="589"/>
                </a:lnTo>
                <a:lnTo>
                  <a:pt x="33" y="624"/>
                </a:lnTo>
                <a:lnTo>
                  <a:pt x="29" y="591"/>
                </a:lnTo>
                <a:lnTo>
                  <a:pt x="31" y="610"/>
                </a:lnTo>
                <a:lnTo>
                  <a:pt x="29" y="605"/>
                </a:lnTo>
                <a:lnTo>
                  <a:pt x="31" y="616"/>
                </a:lnTo>
                <a:lnTo>
                  <a:pt x="33" y="634"/>
                </a:lnTo>
                <a:lnTo>
                  <a:pt x="31" y="634"/>
                </a:lnTo>
                <a:lnTo>
                  <a:pt x="29" y="635"/>
                </a:lnTo>
                <a:lnTo>
                  <a:pt x="29" y="637"/>
                </a:lnTo>
                <a:lnTo>
                  <a:pt x="33" y="643"/>
                </a:lnTo>
                <a:lnTo>
                  <a:pt x="34" y="651"/>
                </a:lnTo>
                <a:lnTo>
                  <a:pt x="33" y="655"/>
                </a:lnTo>
                <a:lnTo>
                  <a:pt x="29" y="655"/>
                </a:lnTo>
                <a:lnTo>
                  <a:pt x="21" y="647"/>
                </a:lnTo>
                <a:lnTo>
                  <a:pt x="15" y="643"/>
                </a:lnTo>
                <a:lnTo>
                  <a:pt x="13" y="645"/>
                </a:lnTo>
                <a:lnTo>
                  <a:pt x="8" y="618"/>
                </a:lnTo>
                <a:lnTo>
                  <a:pt x="10" y="618"/>
                </a:lnTo>
                <a:lnTo>
                  <a:pt x="13" y="614"/>
                </a:lnTo>
                <a:lnTo>
                  <a:pt x="17" y="610"/>
                </a:lnTo>
                <a:lnTo>
                  <a:pt x="13" y="601"/>
                </a:lnTo>
                <a:lnTo>
                  <a:pt x="10" y="607"/>
                </a:lnTo>
                <a:lnTo>
                  <a:pt x="8" y="616"/>
                </a:lnTo>
                <a:lnTo>
                  <a:pt x="0" y="582"/>
                </a:lnTo>
                <a:lnTo>
                  <a:pt x="0" y="584"/>
                </a:lnTo>
                <a:lnTo>
                  <a:pt x="8" y="626"/>
                </a:lnTo>
                <a:lnTo>
                  <a:pt x="10" y="630"/>
                </a:lnTo>
                <a:lnTo>
                  <a:pt x="8" y="632"/>
                </a:lnTo>
                <a:lnTo>
                  <a:pt x="2" y="605"/>
                </a:lnTo>
                <a:lnTo>
                  <a:pt x="6" y="626"/>
                </a:lnTo>
                <a:lnTo>
                  <a:pt x="6" y="637"/>
                </a:lnTo>
                <a:lnTo>
                  <a:pt x="6" y="635"/>
                </a:lnTo>
                <a:lnTo>
                  <a:pt x="4" y="634"/>
                </a:lnTo>
                <a:lnTo>
                  <a:pt x="0" y="632"/>
                </a:lnTo>
                <a:lnTo>
                  <a:pt x="0" y="635"/>
                </a:lnTo>
                <a:lnTo>
                  <a:pt x="4" y="641"/>
                </a:lnTo>
                <a:lnTo>
                  <a:pt x="4" y="643"/>
                </a:lnTo>
                <a:lnTo>
                  <a:pt x="2" y="649"/>
                </a:lnTo>
                <a:lnTo>
                  <a:pt x="0" y="649"/>
                </a:lnTo>
                <a:lnTo>
                  <a:pt x="0" y="653"/>
                </a:lnTo>
                <a:lnTo>
                  <a:pt x="0" y="655"/>
                </a:lnTo>
                <a:lnTo>
                  <a:pt x="0" y="1148"/>
                </a:lnTo>
                <a:lnTo>
                  <a:pt x="1542" y="1148"/>
                </a:lnTo>
                <a:lnTo>
                  <a:pt x="1532" y="1135"/>
                </a:lnTo>
                <a:lnTo>
                  <a:pt x="1530" y="1131"/>
                </a:lnTo>
                <a:lnTo>
                  <a:pt x="1530" y="1123"/>
                </a:lnTo>
                <a:lnTo>
                  <a:pt x="1532" y="1117"/>
                </a:lnTo>
                <a:lnTo>
                  <a:pt x="1536" y="1117"/>
                </a:lnTo>
                <a:lnTo>
                  <a:pt x="1542" y="1121"/>
                </a:lnTo>
                <a:lnTo>
                  <a:pt x="1549" y="1129"/>
                </a:lnTo>
                <a:lnTo>
                  <a:pt x="1553" y="1135"/>
                </a:lnTo>
                <a:lnTo>
                  <a:pt x="1555" y="1138"/>
                </a:lnTo>
                <a:lnTo>
                  <a:pt x="1555" y="1148"/>
                </a:lnTo>
                <a:lnTo>
                  <a:pt x="1570" y="1148"/>
                </a:lnTo>
                <a:lnTo>
                  <a:pt x="1565" y="1138"/>
                </a:lnTo>
                <a:lnTo>
                  <a:pt x="1561" y="1123"/>
                </a:lnTo>
                <a:lnTo>
                  <a:pt x="1563" y="1119"/>
                </a:lnTo>
                <a:lnTo>
                  <a:pt x="1565" y="1115"/>
                </a:lnTo>
                <a:lnTo>
                  <a:pt x="1563" y="1114"/>
                </a:lnTo>
                <a:lnTo>
                  <a:pt x="1561" y="1115"/>
                </a:lnTo>
                <a:lnTo>
                  <a:pt x="1561" y="1112"/>
                </a:lnTo>
                <a:lnTo>
                  <a:pt x="1561" y="1104"/>
                </a:lnTo>
                <a:lnTo>
                  <a:pt x="1565" y="1104"/>
                </a:lnTo>
                <a:lnTo>
                  <a:pt x="1563" y="1098"/>
                </a:lnTo>
                <a:lnTo>
                  <a:pt x="1561" y="1094"/>
                </a:lnTo>
                <a:lnTo>
                  <a:pt x="1557" y="1083"/>
                </a:lnTo>
                <a:lnTo>
                  <a:pt x="1561" y="1079"/>
                </a:lnTo>
                <a:lnTo>
                  <a:pt x="1557" y="1079"/>
                </a:lnTo>
                <a:lnTo>
                  <a:pt x="1557" y="1077"/>
                </a:lnTo>
                <a:lnTo>
                  <a:pt x="1559" y="1077"/>
                </a:lnTo>
                <a:lnTo>
                  <a:pt x="1561" y="1075"/>
                </a:lnTo>
                <a:lnTo>
                  <a:pt x="1561" y="1073"/>
                </a:lnTo>
                <a:lnTo>
                  <a:pt x="1561" y="1075"/>
                </a:lnTo>
                <a:lnTo>
                  <a:pt x="1561" y="1073"/>
                </a:lnTo>
                <a:lnTo>
                  <a:pt x="1559" y="1073"/>
                </a:lnTo>
                <a:lnTo>
                  <a:pt x="1557" y="1073"/>
                </a:lnTo>
                <a:lnTo>
                  <a:pt x="1557" y="1071"/>
                </a:lnTo>
                <a:lnTo>
                  <a:pt x="1555" y="1075"/>
                </a:lnTo>
                <a:lnTo>
                  <a:pt x="1553" y="1077"/>
                </a:lnTo>
                <a:lnTo>
                  <a:pt x="1551" y="1079"/>
                </a:lnTo>
                <a:lnTo>
                  <a:pt x="1553" y="1069"/>
                </a:lnTo>
                <a:lnTo>
                  <a:pt x="1555" y="1066"/>
                </a:lnTo>
                <a:lnTo>
                  <a:pt x="1559" y="1062"/>
                </a:lnTo>
                <a:lnTo>
                  <a:pt x="1557" y="1056"/>
                </a:lnTo>
                <a:lnTo>
                  <a:pt x="1555" y="1048"/>
                </a:lnTo>
                <a:lnTo>
                  <a:pt x="1555" y="1033"/>
                </a:lnTo>
                <a:lnTo>
                  <a:pt x="1553" y="1037"/>
                </a:lnTo>
                <a:lnTo>
                  <a:pt x="1555" y="1031"/>
                </a:lnTo>
                <a:lnTo>
                  <a:pt x="1563" y="1025"/>
                </a:lnTo>
                <a:lnTo>
                  <a:pt x="1565" y="1021"/>
                </a:lnTo>
                <a:lnTo>
                  <a:pt x="1565" y="1019"/>
                </a:lnTo>
                <a:lnTo>
                  <a:pt x="1555" y="1018"/>
                </a:lnTo>
                <a:lnTo>
                  <a:pt x="1557" y="1016"/>
                </a:lnTo>
                <a:lnTo>
                  <a:pt x="1557" y="1014"/>
                </a:lnTo>
                <a:lnTo>
                  <a:pt x="1555" y="1012"/>
                </a:lnTo>
                <a:lnTo>
                  <a:pt x="1553" y="1008"/>
                </a:lnTo>
                <a:lnTo>
                  <a:pt x="1553" y="1004"/>
                </a:lnTo>
                <a:lnTo>
                  <a:pt x="1551" y="1006"/>
                </a:lnTo>
                <a:lnTo>
                  <a:pt x="1551" y="1010"/>
                </a:lnTo>
                <a:lnTo>
                  <a:pt x="1549" y="1016"/>
                </a:lnTo>
                <a:lnTo>
                  <a:pt x="1547" y="1002"/>
                </a:lnTo>
                <a:lnTo>
                  <a:pt x="1555" y="977"/>
                </a:lnTo>
                <a:lnTo>
                  <a:pt x="1559" y="962"/>
                </a:lnTo>
                <a:lnTo>
                  <a:pt x="1582" y="960"/>
                </a:lnTo>
                <a:lnTo>
                  <a:pt x="1624" y="956"/>
                </a:lnTo>
                <a:lnTo>
                  <a:pt x="1624" y="954"/>
                </a:lnTo>
                <a:lnTo>
                  <a:pt x="1622" y="954"/>
                </a:lnTo>
                <a:lnTo>
                  <a:pt x="1617" y="954"/>
                </a:lnTo>
                <a:lnTo>
                  <a:pt x="1609" y="956"/>
                </a:lnTo>
                <a:lnTo>
                  <a:pt x="1594" y="958"/>
                </a:lnTo>
                <a:lnTo>
                  <a:pt x="1592" y="958"/>
                </a:lnTo>
                <a:lnTo>
                  <a:pt x="1590" y="956"/>
                </a:lnTo>
                <a:lnTo>
                  <a:pt x="1588" y="956"/>
                </a:lnTo>
                <a:lnTo>
                  <a:pt x="1574" y="958"/>
                </a:lnTo>
                <a:lnTo>
                  <a:pt x="1563" y="960"/>
                </a:lnTo>
                <a:lnTo>
                  <a:pt x="1559" y="958"/>
                </a:lnTo>
                <a:lnTo>
                  <a:pt x="1561" y="935"/>
                </a:lnTo>
                <a:lnTo>
                  <a:pt x="1561" y="925"/>
                </a:lnTo>
                <a:lnTo>
                  <a:pt x="1563" y="916"/>
                </a:lnTo>
                <a:lnTo>
                  <a:pt x="1565" y="904"/>
                </a:lnTo>
                <a:lnTo>
                  <a:pt x="1561" y="898"/>
                </a:lnTo>
                <a:lnTo>
                  <a:pt x="1561" y="900"/>
                </a:lnTo>
                <a:lnTo>
                  <a:pt x="1559" y="906"/>
                </a:lnTo>
                <a:lnTo>
                  <a:pt x="1557" y="929"/>
                </a:lnTo>
                <a:lnTo>
                  <a:pt x="1557" y="950"/>
                </a:lnTo>
                <a:lnTo>
                  <a:pt x="1542" y="946"/>
                </a:lnTo>
                <a:lnTo>
                  <a:pt x="1536" y="946"/>
                </a:lnTo>
                <a:lnTo>
                  <a:pt x="1538" y="946"/>
                </a:lnTo>
                <a:lnTo>
                  <a:pt x="1536" y="946"/>
                </a:lnTo>
                <a:lnTo>
                  <a:pt x="1534" y="946"/>
                </a:lnTo>
                <a:lnTo>
                  <a:pt x="1536" y="941"/>
                </a:lnTo>
                <a:lnTo>
                  <a:pt x="1536" y="939"/>
                </a:lnTo>
                <a:lnTo>
                  <a:pt x="1536" y="937"/>
                </a:lnTo>
                <a:lnTo>
                  <a:pt x="1534" y="937"/>
                </a:lnTo>
                <a:lnTo>
                  <a:pt x="1532" y="939"/>
                </a:lnTo>
                <a:lnTo>
                  <a:pt x="1532" y="937"/>
                </a:lnTo>
                <a:lnTo>
                  <a:pt x="1536" y="935"/>
                </a:lnTo>
                <a:lnTo>
                  <a:pt x="1536" y="933"/>
                </a:lnTo>
                <a:lnTo>
                  <a:pt x="1536" y="931"/>
                </a:lnTo>
                <a:lnTo>
                  <a:pt x="1540" y="929"/>
                </a:lnTo>
                <a:lnTo>
                  <a:pt x="1536" y="927"/>
                </a:lnTo>
                <a:lnTo>
                  <a:pt x="1540" y="925"/>
                </a:lnTo>
                <a:lnTo>
                  <a:pt x="1536" y="923"/>
                </a:lnTo>
                <a:lnTo>
                  <a:pt x="1538" y="922"/>
                </a:lnTo>
                <a:lnTo>
                  <a:pt x="1538" y="920"/>
                </a:lnTo>
                <a:lnTo>
                  <a:pt x="1538" y="916"/>
                </a:lnTo>
                <a:lnTo>
                  <a:pt x="1538" y="918"/>
                </a:lnTo>
                <a:lnTo>
                  <a:pt x="1538" y="916"/>
                </a:lnTo>
                <a:lnTo>
                  <a:pt x="1540" y="914"/>
                </a:lnTo>
                <a:lnTo>
                  <a:pt x="1540" y="910"/>
                </a:lnTo>
                <a:lnTo>
                  <a:pt x="1538" y="908"/>
                </a:lnTo>
                <a:lnTo>
                  <a:pt x="1536" y="910"/>
                </a:lnTo>
                <a:lnTo>
                  <a:pt x="1538" y="910"/>
                </a:lnTo>
                <a:lnTo>
                  <a:pt x="1536" y="914"/>
                </a:lnTo>
                <a:lnTo>
                  <a:pt x="1534" y="914"/>
                </a:lnTo>
                <a:lnTo>
                  <a:pt x="1530" y="914"/>
                </a:lnTo>
                <a:lnTo>
                  <a:pt x="1532" y="912"/>
                </a:lnTo>
                <a:lnTo>
                  <a:pt x="1530" y="912"/>
                </a:lnTo>
                <a:lnTo>
                  <a:pt x="1530" y="906"/>
                </a:lnTo>
                <a:lnTo>
                  <a:pt x="1530" y="902"/>
                </a:lnTo>
                <a:lnTo>
                  <a:pt x="1532" y="898"/>
                </a:lnTo>
                <a:lnTo>
                  <a:pt x="1530" y="898"/>
                </a:lnTo>
                <a:lnTo>
                  <a:pt x="1534" y="895"/>
                </a:lnTo>
                <a:lnTo>
                  <a:pt x="1534" y="891"/>
                </a:lnTo>
                <a:lnTo>
                  <a:pt x="1528" y="897"/>
                </a:lnTo>
                <a:lnTo>
                  <a:pt x="1530" y="891"/>
                </a:lnTo>
                <a:lnTo>
                  <a:pt x="1532" y="883"/>
                </a:lnTo>
                <a:lnTo>
                  <a:pt x="1530" y="883"/>
                </a:lnTo>
                <a:lnTo>
                  <a:pt x="1530" y="881"/>
                </a:lnTo>
                <a:lnTo>
                  <a:pt x="1530" y="879"/>
                </a:lnTo>
                <a:lnTo>
                  <a:pt x="1532" y="874"/>
                </a:lnTo>
                <a:lnTo>
                  <a:pt x="1536" y="864"/>
                </a:lnTo>
                <a:lnTo>
                  <a:pt x="1540" y="862"/>
                </a:lnTo>
                <a:lnTo>
                  <a:pt x="1544" y="862"/>
                </a:lnTo>
                <a:lnTo>
                  <a:pt x="1546" y="860"/>
                </a:lnTo>
                <a:lnTo>
                  <a:pt x="1538" y="856"/>
                </a:lnTo>
                <a:lnTo>
                  <a:pt x="1536" y="852"/>
                </a:lnTo>
                <a:lnTo>
                  <a:pt x="1540" y="845"/>
                </a:lnTo>
                <a:lnTo>
                  <a:pt x="1540" y="843"/>
                </a:lnTo>
                <a:lnTo>
                  <a:pt x="1538" y="843"/>
                </a:lnTo>
                <a:lnTo>
                  <a:pt x="1532" y="847"/>
                </a:lnTo>
                <a:lnTo>
                  <a:pt x="1528" y="841"/>
                </a:lnTo>
                <a:lnTo>
                  <a:pt x="1530" y="839"/>
                </a:lnTo>
                <a:lnTo>
                  <a:pt x="1534" y="837"/>
                </a:lnTo>
                <a:lnTo>
                  <a:pt x="1532" y="835"/>
                </a:lnTo>
                <a:lnTo>
                  <a:pt x="1526" y="831"/>
                </a:lnTo>
                <a:lnTo>
                  <a:pt x="1522" y="829"/>
                </a:lnTo>
                <a:lnTo>
                  <a:pt x="1524" y="824"/>
                </a:lnTo>
                <a:lnTo>
                  <a:pt x="1526" y="822"/>
                </a:lnTo>
                <a:lnTo>
                  <a:pt x="1530" y="822"/>
                </a:lnTo>
                <a:lnTo>
                  <a:pt x="1532" y="824"/>
                </a:lnTo>
                <a:lnTo>
                  <a:pt x="1534" y="827"/>
                </a:lnTo>
                <a:lnTo>
                  <a:pt x="1536" y="826"/>
                </a:lnTo>
                <a:lnTo>
                  <a:pt x="1532" y="820"/>
                </a:lnTo>
                <a:lnTo>
                  <a:pt x="1532" y="818"/>
                </a:lnTo>
                <a:lnTo>
                  <a:pt x="1530" y="814"/>
                </a:lnTo>
                <a:lnTo>
                  <a:pt x="1530" y="812"/>
                </a:lnTo>
                <a:lnTo>
                  <a:pt x="1532" y="812"/>
                </a:lnTo>
                <a:lnTo>
                  <a:pt x="1534" y="810"/>
                </a:lnTo>
                <a:lnTo>
                  <a:pt x="1534" y="808"/>
                </a:lnTo>
                <a:lnTo>
                  <a:pt x="1532" y="806"/>
                </a:lnTo>
                <a:lnTo>
                  <a:pt x="1528" y="806"/>
                </a:lnTo>
                <a:lnTo>
                  <a:pt x="1530" y="801"/>
                </a:lnTo>
                <a:lnTo>
                  <a:pt x="1532" y="799"/>
                </a:lnTo>
                <a:lnTo>
                  <a:pt x="1536" y="799"/>
                </a:lnTo>
                <a:lnTo>
                  <a:pt x="1544" y="797"/>
                </a:lnTo>
                <a:lnTo>
                  <a:pt x="1547" y="795"/>
                </a:lnTo>
                <a:lnTo>
                  <a:pt x="1549" y="793"/>
                </a:lnTo>
                <a:lnTo>
                  <a:pt x="1546" y="781"/>
                </a:lnTo>
                <a:lnTo>
                  <a:pt x="1546" y="774"/>
                </a:lnTo>
                <a:lnTo>
                  <a:pt x="1547" y="774"/>
                </a:lnTo>
                <a:lnTo>
                  <a:pt x="1551" y="774"/>
                </a:lnTo>
                <a:lnTo>
                  <a:pt x="1557" y="770"/>
                </a:lnTo>
                <a:lnTo>
                  <a:pt x="1563" y="762"/>
                </a:lnTo>
                <a:lnTo>
                  <a:pt x="1565" y="758"/>
                </a:lnTo>
                <a:lnTo>
                  <a:pt x="1563" y="760"/>
                </a:lnTo>
                <a:lnTo>
                  <a:pt x="1559" y="758"/>
                </a:lnTo>
                <a:lnTo>
                  <a:pt x="1551" y="753"/>
                </a:lnTo>
                <a:lnTo>
                  <a:pt x="1557" y="737"/>
                </a:lnTo>
                <a:lnTo>
                  <a:pt x="1561" y="728"/>
                </a:lnTo>
                <a:lnTo>
                  <a:pt x="1563" y="722"/>
                </a:lnTo>
                <a:lnTo>
                  <a:pt x="1565" y="722"/>
                </a:lnTo>
                <a:lnTo>
                  <a:pt x="1572" y="720"/>
                </a:lnTo>
                <a:lnTo>
                  <a:pt x="1574" y="720"/>
                </a:lnTo>
                <a:lnTo>
                  <a:pt x="1574" y="716"/>
                </a:lnTo>
                <a:lnTo>
                  <a:pt x="1572" y="708"/>
                </a:lnTo>
                <a:lnTo>
                  <a:pt x="1567" y="699"/>
                </a:lnTo>
                <a:lnTo>
                  <a:pt x="1567" y="714"/>
                </a:lnTo>
                <a:lnTo>
                  <a:pt x="1565" y="718"/>
                </a:lnTo>
                <a:lnTo>
                  <a:pt x="1563" y="705"/>
                </a:lnTo>
                <a:lnTo>
                  <a:pt x="1563" y="697"/>
                </a:lnTo>
                <a:lnTo>
                  <a:pt x="1563" y="691"/>
                </a:lnTo>
                <a:lnTo>
                  <a:pt x="1567" y="682"/>
                </a:lnTo>
                <a:lnTo>
                  <a:pt x="1572" y="685"/>
                </a:lnTo>
                <a:lnTo>
                  <a:pt x="1576" y="687"/>
                </a:lnTo>
                <a:lnTo>
                  <a:pt x="1580" y="687"/>
                </a:lnTo>
                <a:lnTo>
                  <a:pt x="1586" y="683"/>
                </a:lnTo>
                <a:lnTo>
                  <a:pt x="1588" y="678"/>
                </a:lnTo>
                <a:lnTo>
                  <a:pt x="1586" y="672"/>
                </a:lnTo>
                <a:lnTo>
                  <a:pt x="1576" y="660"/>
                </a:lnTo>
                <a:lnTo>
                  <a:pt x="1574" y="657"/>
                </a:lnTo>
                <a:lnTo>
                  <a:pt x="1580" y="658"/>
                </a:lnTo>
                <a:lnTo>
                  <a:pt x="1586" y="664"/>
                </a:lnTo>
                <a:lnTo>
                  <a:pt x="1590" y="670"/>
                </a:lnTo>
                <a:lnTo>
                  <a:pt x="1592" y="672"/>
                </a:lnTo>
                <a:lnTo>
                  <a:pt x="1594" y="670"/>
                </a:lnTo>
                <a:lnTo>
                  <a:pt x="1597" y="666"/>
                </a:lnTo>
                <a:lnTo>
                  <a:pt x="1603" y="662"/>
                </a:lnTo>
                <a:lnTo>
                  <a:pt x="1605" y="658"/>
                </a:lnTo>
                <a:lnTo>
                  <a:pt x="1605" y="657"/>
                </a:lnTo>
                <a:lnTo>
                  <a:pt x="1601" y="653"/>
                </a:lnTo>
                <a:lnTo>
                  <a:pt x="1597" y="649"/>
                </a:lnTo>
                <a:lnTo>
                  <a:pt x="1595" y="649"/>
                </a:lnTo>
                <a:lnTo>
                  <a:pt x="1594" y="651"/>
                </a:lnTo>
                <a:lnTo>
                  <a:pt x="1592" y="651"/>
                </a:lnTo>
                <a:lnTo>
                  <a:pt x="1588" y="649"/>
                </a:lnTo>
                <a:lnTo>
                  <a:pt x="1580" y="637"/>
                </a:lnTo>
                <a:lnTo>
                  <a:pt x="1580" y="634"/>
                </a:lnTo>
                <a:lnTo>
                  <a:pt x="1582" y="628"/>
                </a:lnTo>
                <a:lnTo>
                  <a:pt x="1588" y="626"/>
                </a:lnTo>
                <a:lnTo>
                  <a:pt x="1590" y="626"/>
                </a:lnTo>
                <a:lnTo>
                  <a:pt x="1594" y="626"/>
                </a:lnTo>
                <a:lnTo>
                  <a:pt x="1599" y="622"/>
                </a:lnTo>
                <a:lnTo>
                  <a:pt x="1613" y="609"/>
                </a:lnTo>
                <a:lnTo>
                  <a:pt x="1617" y="603"/>
                </a:lnTo>
                <a:lnTo>
                  <a:pt x="1615" y="597"/>
                </a:lnTo>
                <a:lnTo>
                  <a:pt x="1611" y="591"/>
                </a:lnTo>
                <a:lnTo>
                  <a:pt x="1607" y="587"/>
                </a:lnTo>
                <a:lnTo>
                  <a:pt x="1605" y="587"/>
                </a:lnTo>
                <a:lnTo>
                  <a:pt x="1607" y="576"/>
                </a:lnTo>
                <a:lnTo>
                  <a:pt x="1605" y="561"/>
                </a:lnTo>
                <a:lnTo>
                  <a:pt x="1607" y="553"/>
                </a:lnTo>
                <a:lnTo>
                  <a:pt x="1611" y="545"/>
                </a:lnTo>
                <a:lnTo>
                  <a:pt x="1613" y="538"/>
                </a:lnTo>
                <a:lnTo>
                  <a:pt x="1613" y="534"/>
                </a:lnTo>
                <a:lnTo>
                  <a:pt x="1613" y="528"/>
                </a:lnTo>
                <a:lnTo>
                  <a:pt x="1611" y="522"/>
                </a:lnTo>
                <a:lnTo>
                  <a:pt x="1609" y="520"/>
                </a:lnTo>
                <a:lnTo>
                  <a:pt x="1605" y="520"/>
                </a:lnTo>
                <a:lnTo>
                  <a:pt x="1601" y="522"/>
                </a:lnTo>
                <a:lnTo>
                  <a:pt x="1597" y="522"/>
                </a:lnTo>
                <a:lnTo>
                  <a:pt x="1595" y="518"/>
                </a:lnTo>
                <a:lnTo>
                  <a:pt x="1595" y="513"/>
                </a:lnTo>
                <a:lnTo>
                  <a:pt x="1595" y="509"/>
                </a:lnTo>
                <a:lnTo>
                  <a:pt x="1597" y="503"/>
                </a:lnTo>
                <a:lnTo>
                  <a:pt x="1594" y="493"/>
                </a:lnTo>
                <a:lnTo>
                  <a:pt x="1590" y="490"/>
                </a:lnTo>
                <a:lnTo>
                  <a:pt x="1584" y="490"/>
                </a:lnTo>
                <a:lnTo>
                  <a:pt x="1584" y="491"/>
                </a:lnTo>
                <a:lnTo>
                  <a:pt x="1582" y="495"/>
                </a:lnTo>
                <a:lnTo>
                  <a:pt x="1580" y="507"/>
                </a:lnTo>
                <a:lnTo>
                  <a:pt x="1576" y="518"/>
                </a:lnTo>
                <a:lnTo>
                  <a:pt x="1576" y="522"/>
                </a:lnTo>
                <a:lnTo>
                  <a:pt x="1578" y="526"/>
                </a:lnTo>
                <a:lnTo>
                  <a:pt x="1586" y="528"/>
                </a:lnTo>
                <a:lnTo>
                  <a:pt x="1592" y="532"/>
                </a:lnTo>
                <a:lnTo>
                  <a:pt x="1592" y="536"/>
                </a:lnTo>
                <a:lnTo>
                  <a:pt x="1592" y="541"/>
                </a:lnTo>
                <a:lnTo>
                  <a:pt x="1588" y="539"/>
                </a:lnTo>
                <a:lnTo>
                  <a:pt x="1588" y="541"/>
                </a:lnTo>
                <a:lnTo>
                  <a:pt x="1590" y="543"/>
                </a:lnTo>
                <a:lnTo>
                  <a:pt x="1588" y="545"/>
                </a:lnTo>
                <a:lnTo>
                  <a:pt x="1586" y="545"/>
                </a:lnTo>
                <a:lnTo>
                  <a:pt x="1588" y="547"/>
                </a:lnTo>
                <a:lnTo>
                  <a:pt x="1588" y="549"/>
                </a:lnTo>
                <a:lnTo>
                  <a:pt x="1584" y="547"/>
                </a:lnTo>
                <a:lnTo>
                  <a:pt x="1586" y="551"/>
                </a:lnTo>
                <a:lnTo>
                  <a:pt x="1586" y="553"/>
                </a:lnTo>
                <a:lnTo>
                  <a:pt x="1582" y="551"/>
                </a:lnTo>
                <a:lnTo>
                  <a:pt x="1582" y="549"/>
                </a:lnTo>
                <a:lnTo>
                  <a:pt x="1582" y="545"/>
                </a:lnTo>
                <a:lnTo>
                  <a:pt x="1582" y="543"/>
                </a:lnTo>
                <a:lnTo>
                  <a:pt x="1580" y="543"/>
                </a:lnTo>
                <a:lnTo>
                  <a:pt x="1580" y="545"/>
                </a:lnTo>
                <a:lnTo>
                  <a:pt x="1578" y="547"/>
                </a:lnTo>
                <a:lnTo>
                  <a:pt x="1576" y="549"/>
                </a:lnTo>
                <a:lnTo>
                  <a:pt x="1578" y="551"/>
                </a:lnTo>
                <a:lnTo>
                  <a:pt x="1580" y="553"/>
                </a:lnTo>
                <a:lnTo>
                  <a:pt x="1582" y="555"/>
                </a:lnTo>
                <a:lnTo>
                  <a:pt x="1582" y="557"/>
                </a:lnTo>
                <a:lnTo>
                  <a:pt x="1580" y="557"/>
                </a:lnTo>
                <a:lnTo>
                  <a:pt x="1578" y="555"/>
                </a:lnTo>
                <a:lnTo>
                  <a:pt x="1576" y="551"/>
                </a:lnTo>
                <a:lnTo>
                  <a:pt x="1572" y="547"/>
                </a:lnTo>
                <a:lnTo>
                  <a:pt x="1572" y="549"/>
                </a:lnTo>
                <a:lnTo>
                  <a:pt x="1576" y="553"/>
                </a:lnTo>
                <a:lnTo>
                  <a:pt x="1576" y="557"/>
                </a:lnTo>
                <a:lnTo>
                  <a:pt x="1569" y="559"/>
                </a:lnTo>
                <a:lnTo>
                  <a:pt x="1565" y="561"/>
                </a:lnTo>
                <a:lnTo>
                  <a:pt x="1563" y="549"/>
                </a:lnTo>
                <a:lnTo>
                  <a:pt x="1565" y="541"/>
                </a:lnTo>
                <a:lnTo>
                  <a:pt x="1565" y="526"/>
                </a:lnTo>
                <a:lnTo>
                  <a:pt x="1565" y="522"/>
                </a:lnTo>
                <a:lnTo>
                  <a:pt x="1563" y="522"/>
                </a:lnTo>
                <a:lnTo>
                  <a:pt x="1561" y="530"/>
                </a:lnTo>
                <a:lnTo>
                  <a:pt x="1561" y="536"/>
                </a:lnTo>
                <a:lnTo>
                  <a:pt x="1561" y="547"/>
                </a:lnTo>
                <a:lnTo>
                  <a:pt x="1561" y="555"/>
                </a:lnTo>
                <a:lnTo>
                  <a:pt x="1561" y="557"/>
                </a:lnTo>
                <a:lnTo>
                  <a:pt x="1559" y="557"/>
                </a:lnTo>
                <a:lnTo>
                  <a:pt x="1557" y="549"/>
                </a:lnTo>
                <a:lnTo>
                  <a:pt x="1557" y="545"/>
                </a:lnTo>
                <a:lnTo>
                  <a:pt x="1557" y="547"/>
                </a:lnTo>
                <a:lnTo>
                  <a:pt x="1555" y="553"/>
                </a:lnTo>
                <a:lnTo>
                  <a:pt x="1559" y="559"/>
                </a:lnTo>
                <a:lnTo>
                  <a:pt x="1561" y="572"/>
                </a:lnTo>
                <a:lnTo>
                  <a:pt x="1555" y="553"/>
                </a:lnTo>
                <a:lnTo>
                  <a:pt x="1551" y="534"/>
                </a:lnTo>
                <a:lnTo>
                  <a:pt x="1549" y="520"/>
                </a:lnTo>
                <a:lnTo>
                  <a:pt x="1547" y="511"/>
                </a:lnTo>
                <a:lnTo>
                  <a:pt x="1547" y="499"/>
                </a:lnTo>
                <a:lnTo>
                  <a:pt x="1546" y="488"/>
                </a:lnTo>
                <a:lnTo>
                  <a:pt x="1546" y="503"/>
                </a:lnTo>
                <a:lnTo>
                  <a:pt x="1546" y="499"/>
                </a:lnTo>
                <a:lnTo>
                  <a:pt x="1546" y="484"/>
                </a:lnTo>
                <a:lnTo>
                  <a:pt x="1546" y="486"/>
                </a:lnTo>
                <a:lnTo>
                  <a:pt x="1544" y="484"/>
                </a:lnTo>
                <a:lnTo>
                  <a:pt x="1544" y="478"/>
                </a:lnTo>
                <a:lnTo>
                  <a:pt x="1544" y="482"/>
                </a:lnTo>
                <a:lnTo>
                  <a:pt x="1542" y="461"/>
                </a:lnTo>
                <a:lnTo>
                  <a:pt x="1542" y="459"/>
                </a:lnTo>
                <a:lnTo>
                  <a:pt x="1540" y="461"/>
                </a:lnTo>
                <a:lnTo>
                  <a:pt x="1540" y="463"/>
                </a:lnTo>
                <a:lnTo>
                  <a:pt x="1540" y="468"/>
                </a:lnTo>
                <a:lnTo>
                  <a:pt x="1540" y="461"/>
                </a:lnTo>
                <a:lnTo>
                  <a:pt x="1540" y="453"/>
                </a:lnTo>
                <a:lnTo>
                  <a:pt x="1538" y="442"/>
                </a:lnTo>
                <a:lnTo>
                  <a:pt x="1538" y="438"/>
                </a:lnTo>
                <a:lnTo>
                  <a:pt x="1536" y="434"/>
                </a:lnTo>
                <a:lnTo>
                  <a:pt x="1536" y="438"/>
                </a:lnTo>
                <a:lnTo>
                  <a:pt x="1534" y="453"/>
                </a:lnTo>
                <a:lnTo>
                  <a:pt x="1534" y="466"/>
                </a:lnTo>
                <a:lnTo>
                  <a:pt x="1534" y="482"/>
                </a:lnTo>
                <a:lnTo>
                  <a:pt x="1534" y="486"/>
                </a:lnTo>
                <a:lnTo>
                  <a:pt x="1536" y="472"/>
                </a:lnTo>
                <a:lnTo>
                  <a:pt x="1538" y="465"/>
                </a:lnTo>
                <a:lnTo>
                  <a:pt x="1538" y="472"/>
                </a:lnTo>
                <a:lnTo>
                  <a:pt x="1538" y="480"/>
                </a:lnTo>
                <a:lnTo>
                  <a:pt x="1540" y="476"/>
                </a:lnTo>
                <a:lnTo>
                  <a:pt x="1540" y="478"/>
                </a:lnTo>
                <a:lnTo>
                  <a:pt x="1540" y="486"/>
                </a:lnTo>
                <a:lnTo>
                  <a:pt x="1538" y="490"/>
                </a:lnTo>
                <a:lnTo>
                  <a:pt x="1538" y="480"/>
                </a:lnTo>
                <a:lnTo>
                  <a:pt x="1538" y="476"/>
                </a:lnTo>
                <a:lnTo>
                  <a:pt x="1538" y="480"/>
                </a:lnTo>
                <a:lnTo>
                  <a:pt x="1536" y="497"/>
                </a:lnTo>
                <a:lnTo>
                  <a:pt x="1536" y="507"/>
                </a:lnTo>
                <a:lnTo>
                  <a:pt x="1540" y="511"/>
                </a:lnTo>
                <a:lnTo>
                  <a:pt x="1542" y="513"/>
                </a:lnTo>
                <a:lnTo>
                  <a:pt x="1546" y="513"/>
                </a:lnTo>
                <a:lnTo>
                  <a:pt x="1546" y="522"/>
                </a:lnTo>
                <a:lnTo>
                  <a:pt x="1544" y="530"/>
                </a:lnTo>
                <a:lnTo>
                  <a:pt x="1538" y="514"/>
                </a:lnTo>
                <a:lnTo>
                  <a:pt x="1542" y="557"/>
                </a:lnTo>
                <a:lnTo>
                  <a:pt x="1546" y="618"/>
                </a:lnTo>
                <a:lnTo>
                  <a:pt x="1546" y="639"/>
                </a:lnTo>
                <a:lnTo>
                  <a:pt x="1540" y="566"/>
                </a:lnTo>
                <a:lnTo>
                  <a:pt x="1536" y="511"/>
                </a:lnTo>
                <a:lnTo>
                  <a:pt x="1534" y="507"/>
                </a:lnTo>
                <a:lnTo>
                  <a:pt x="1530" y="497"/>
                </a:lnTo>
                <a:lnTo>
                  <a:pt x="1528" y="482"/>
                </a:lnTo>
                <a:lnTo>
                  <a:pt x="1528" y="468"/>
                </a:lnTo>
                <a:lnTo>
                  <a:pt x="1530" y="463"/>
                </a:lnTo>
                <a:lnTo>
                  <a:pt x="1528" y="447"/>
                </a:lnTo>
                <a:lnTo>
                  <a:pt x="1526" y="451"/>
                </a:lnTo>
                <a:lnTo>
                  <a:pt x="1526" y="447"/>
                </a:lnTo>
                <a:lnTo>
                  <a:pt x="1526" y="438"/>
                </a:lnTo>
                <a:lnTo>
                  <a:pt x="1524" y="430"/>
                </a:lnTo>
                <a:lnTo>
                  <a:pt x="1522" y="438"/>
                </a:lnTo>
                <a:lnTo>
                  <a:pt x="1522" y="451"/>
                </a:lnTo>
                <a:lnTo>
                  <a:pt x="1522" y="442"/>
                </a:lnTo>
                <a:lnTo>
                  <a:pt x="1522" y="443"/>
                </a:lnTo>
                <a:lnTo>
                  <a:pt x="1521" y="443"/>
                </a:lnTo>
                <a:lnTo>
                  <a:pt x="1522" y="440"/>
                </a:lnTo>
                <a:lnTo>
                  <a:pt x="1522" y="436"/>
                </a:lnTo>
                <a:lnTo>
                  <a:pt x="1521" y="420"/>
                </a:lnTo>
                <a:lnTo>
                  <a:pt x="1519" y="413"/>
                </a:lnTo>
                <a:lnTo>
                  <a:pt x="1519" y="417"/>
                </a:lnTo>
                <a:lnTo>
                  <a:pt x="1519" y="407"/>
                </a:lnTo>
                <a:lnTo>
                  <a:pt x="1517" y="392"/>
                </a:lnTo>
                <a:lnTo>
                  <a:pt x="1517" y="394"/>
                </a:lnTo>
                <a:lnTo>
                  <a:pt x="1519" y="409"/>
                </a:lnTo>
                <a:lnTo>
                  <a:pt x="1519" y="442"/>
                </a:lnTo>
                <a:lnTo>
                  <a:pt x="1519" y="449"/>
                </a:lnTo>
                <a:lnTo>
                  <a:pt x="1521" y="445"/>
                </a:lnTo>
                <a:lnTo>
                  <a:pt x="1521" y="453"/>
                </a:lnTo>
                <a:lnTo>
                  <a:pt x="1521" y="436"/>
                </a:lnTo>
                <a:lnTo>
                  <a:pt x="1522" y="468"/>
                </a:lnTo>
                <a:lnTo>
                  <a:pt x="1524" y="503"/>
                </a:lnTo>
                <a:lnTo>
                  <a:pt x="1522" y="472"/>
                </a:lnTo>
                <a:lnTo>
                  <a:pt x="1522" y="466"/>
                </a:lnTo>
                <a:lnTo>
                  <a:pt x="1522" y="470"/>
                </a:lnTo>
                <a:lnTo>
                  <a:pt x="1522" y="490"/>
                </a:lnTo>
                <a:lnTo>
                  <a:pt x="1524" y="528"/>
                </a:lnTo>
                <a:lnTo>
                  <a:pt x="1526" y="534"/>
                </a:lnTo>
                <a:lnTo>
                  <a:pt x="1526" y="528"/>
                </a:lnTo>
                <a:lnTo>
                  <a:pt x="1524" y="516"/>
                </a:lnTo>
                <a:lnTo>
                  <a:pt x="1524" y="507"/>
                </a:lnTo>
                <a:lnTo>
                  <a:pt x="1526" y="514"/>
                </a:lnTo>
                <a:lnTo>
                  <a:pt x="1526" y="524"/>
                </a:lnTo>
                <a:lnTo>
                  <a:pt x="1526" y="538"/>
                </a:lnTo>
                <a:lnTo>
                  <a:pt x="1526" y="526"/>
                </a:lnTo>
                <a:lnTo>
                  <a:pt x="1526" y="547"/>
                </a:lnTo>
                <a:lnTo>
                  <a:pt x="1530" y="566"/>
                </a:lnTo>
                <a:lnTo>
                  <a:pt x="1530" y="568"/>
                </a:lnTo>
                <a:lnTo>
                  <a:pt x="1532" y="591"/>
                </a:lnTo>
                <a:lnTo>
                  <a:pt x="1526" y="557"/>
                </a:lnTo>
                <a:lnTo>
                  <a:pt x="1524" y="524"/>
                </a:lnTo>
                <a:lnTo>
                  <a:pt x="1522" y="505"/>
                </a:lnTo>
                <a:lnTo>
                  <a:pt x="1522" y="503"/>
                </a:lnTo>
                <a:lnTo>
                  <a:pt x="1522" y="495"/>
                </a:lnTo>
                <a:lnTo>
                  <a:pt x="1521" y="465"/>
                </a:lnTo>
                <a:lnTo>
                  <a:pt x="1521" y="488"/>
                </a:lnTo>
                <a:lnTo>
                  <a:pt x="1521" y="480"/>
                </a:lnTo>
                <a:lnTo>
                  <a:pt x="1519" y="451"/>
                </a:lnTo>
                <a:lnTo>
                  <a:pt x="1519" y="474"/>
                </a:lnTo>
                <a:lnTo>
                  <a:pt x="1519" y="470"/>
                </a:lnTo>
                <a:lnTo>
                  <a:pt x="1517" y="443"/>
                </a:lnTo>
                <a:lnTo>
                  <a:pt x="1517" y="447"/>
                </a:lnTo>
                <a:lnTo>
                  <a:pt x="1517" y="445"/>
                </a:lnTo>
                <a:lnTo>
                  <a:pt x="1515" y="436"/>
                </a:lnTo>
                <a:lnTo>
                  <a:pt x="1517" y="440"/>
                </a:lnTo>
                <a:lnTo>
                  <a:pt x="1513" y="407"/>
                </a:lnTo>
                <a:lnTo>
                  <a:pt x="1513" y="405"/>
                </a:lnTo>
                <a:lnTo>
                  <a:pt x="1513" y="407"/>
                </a:lnTo>
                <a:lnTo>
                  <a:pt x="1511" y="394"/>
                </a:lnTo>
                <a:lnTo>
                  <a:pt x="1511" y="382"/>
                </a:lnTo>
                <a:lnTo>
                  <a:pt x="1511" y="374"/>
                </a:lnTo>
                <a:lnTo>
                  <a:pt x="1507" y="369"/>
                </a:lnTo>
                <a:lnTo>
                  <a:pt x="1505" y="363"/>
                </a:lnTo>
                <a:lnTo>
                  <a:pt x="1507" y="376"/>
                </a:lnTo>
                <a:lnTo>
                  <a:pt x="1505" y="359"/>
                </a:lnTo>
                <a:lnTo>
                  <a:pt x="1503" y="357"/>
                </a:lnTo>
                <a:lnTo>
                  <a:pt x="1503" y="361"/>
                </a:lnTo>
                <a:lnTo>
                  <a:pt x="1503" y="353"/>
                </a:lnTo>
                <a:lnTo>
                  <a:pt x="1507" y="480"/>
                </a:lnTo>
                <a:lnTo>
                  <a:pt x="1501" y="338"/>
                </a:lnTo>
                <a:lnTo>
                  <a:pt x="1501" y="332"/>
                </a:lnTo>
                <a:lnTo>
                  <a:pt x="1501" y="305"/>
                </a:lnTo>
                <a:lnTo>
                  <a:pt x="1501" y="324"/>
                </a:lnTo>
                <a:lnTo>
                  <a:pt x="1503" y="280"/>
                </a:lnTo>
                <a:lnTo>
                  <a:pt x="1505" y="361"/>
                </a:lnTo>
                <a:lnTo>
                  <a:pt x="1507" y="369"/>
                </a:lnTo>
                <a:lnTo>
                  <a:pt x="1507" y="349"/>
                </a:lnTo>
                <a:lnTo>
                  <a:pt x="1505" y="330"/>
                </a:lnTo>
                <a:lnTo>
                  <a:pt x="1507" y="340"/>
                </a:lnTo>
                <a:lnTo>
                  <a:pt x="1511" y="369"/>
                </a:lnTo>
                <a:lnTo>
                  <a:pt x="1511" y="372"/>
                </a:lnTo>
                <a:lnTo>
                  <a:pt x="1505" y="305"/>
                </a:lnTo>
                <a:lnTo>
                  <a:pt x="1503" y="274"/>
                </a:lnTo>
                <a:lnTo>
                  <a:pt x="1505" y="299"/>
                </a:lnTo>
                <a:lnTo>
                  <a:pt x="1503" y="244"/>
                </a:lnTo>
                <a:lnTo>
                  <a:pt x="1503" y="240"/>
                </a:lnTo>
                <a:lnTo>
                  <a:pt x="1503" y="246"/>
                </a:lnTo>
                <a:lnTo>
                  <a:pt x="1503" y="261"/>
                </a:lnTo>
                <a:lnTo>
                  <a:pt x="1505" y="286"/>
                </a:lnTo>
                <a:lnTo>
                  <a:pt x="1505" y="290"/>
                </a:lnTo>
                <a:lnTo>
                  <a:pt x="1505" y="282"/>
                </a:lnTo>
                <a:lnTo>
                  <a:pt x="1507" y="305"/>
                </a:lnTo>
                <a:lnTo>
                  <a:pt x="1507" y="321"/>
                </a:lnTo>
                <a:lnTo>
                  <a:pt x="1507" y="326"/>
                </a:lnTo>
                <a:lnTo>
                  <a:pt x="1511" y="324"/>
                </a:lnTo>
                <a:lnTo>
                  <a:pt x="1511" y="326"/>
                </a:lnTo>
                <a:lnTo>
                  <a:pt x="1511" y="346"/>
                </a:lnTo>
                <a:lnTo>
                  <a:pt x="1513" y="365"/>
                </a:lnTo>
                <a:lnTo>
                  <a:pt x="1513" y="369"/>
                </a:lnTo>
                <a:lnTo>
                  <a:pt x="1513" y="365"/>
                </a:lnTo>
                <a:lnTo>
                  <a:pt x="1513" y="357"/>
                </a:lnTo>
                <a:lnTo>
                  <a:pt x="1511" y="326"/>
                </a:lnTo>
                <a:lnTo>
                  <a:pt x="1511" y="322"/>
                </a:lnTo>
                <a:lnTo>
                  <a:pt x="1513" y="347"/>
                </a:lnTo>
                <a:lnTo>
                  <a:pt x="1513" y="351"/>
                </a:lnTo>
                <a:lnTo>
                  <a:pt x="1513" y="349"/>
                </a:lnTo>
                <a:lnTo>
                  <a:pt x="1513" y="346"/>
                </a:lnTo>
                <a:lnTo>
                  <a:pt x="1513" y="363"/>
                </a:lnTo>
                <a:lnTo>
                  <a:pt x="1515" y="361"/>
                </a:lnTo>
                <a:lnTo>
                  <a:pt x="1515" y="346"/>
                </a:lnTo>
                <a:lnTo>
                  <a:pt x="1515" y="330"/>
                </a:lnTo>
                <a:lnTo>
                  <a:pt x="1515" y="332"/>
                </a:lnTo>
                <a:lnTo>
                  <a:pt x="1517" y="338"/>
                </a:lnTo>
                <a:lnTo>
                  <a:pt x="1517" y="361"/>
                </a:lnTo>
                <a:lnTo>
                  <a:pt x="1519" y="365"/>
                </a:lnTo>
                <a:lnTo>
                  <a:pt x="1519" y="363"/>
                </a:lnTo>
                <a:lnTo>
                  <a:pt x="1519" y="346"/>
                </a:lnTo>
                <a:lnTo>
                  <a:pt x="1519" y="311"/>
                </a:lnTo>
                <a:lnTo>
                  <a:pt x="1521" y="286"/>
                </a:lnTo>
                <a:lnTo>
                  <a:pt x="1521" y="282"/>
                </a:lnTo>
                <a:lnTo>
                  <a:pt x="1521" y="286"/>
                </a:lnTo>
                <a:lnTo>
                  <a:pt x="1522" y="305"/>
                </a:lnTo>
                <a:lnTo>
                  <a:pt x="1522" y="309"/>
                </a:lnTo>
                <a:lnTo>
                  <a:pt x="1524" y="303"/>
                </a:lnTo>
                <a:lnTo>
                  <a:pt x="1526" y="276"/>
                </a:lnTo>
                <a:lnTo>
                  <a:pt x="1521" y="263"/>
                </a:lnTo>
                <a:lnTo>
                  <a:pt x="1521" y="257"/>
                </a:lnTo>
                <a:lnTo>
                  <a:pt x="1522" y="255"/>
                </a:lnTo>
                <a:lnTo>
                  <a:pt x="1526" y="255"/>
                </a:lnTo>
                <a:lnTo>
                  <a:pt x="1530" y="255"/>
                </a:lnTo>
                <a:lnTo>
                  <a:pt x="1532" y="257"/>
                </a:lnTo>
                <a:lnTo>
                  <a:pt x="1538" y="263"/>
                </a:lnTo>
                <a:lnTo>
                  <a:pt x="1534" y="273"/>
                </a:lnTo>
                <a:lnTo>
                  <a:pt x="1530" y="280"/>
                </a:lnTo>
                <a:lnTo>
                  <a:pt x="1528" y="278"/>
                </a:lnTo>
                <a:lnTo>
                  <a:pt x="1526" y="294"/>
                </a:lnTo>
                <a:lnTo>
                  <a:pt x="1526" y="299"/>
                </a:lnTo>
                <a:lnTo>
                  <a:pt x="1528" y="298"/>
                </a:lnTo>
                <a:lnTo>
                  <a:pt x="1530" y="290"/>
                </a:lnTo>
                <a:lnTo>
                  <a:pt x="1530" y="298"/>
                </a:lnTo>
                <a:lnTo>
                  <a:pt x="1528" y="309"/>
                </a:lnTo>
                <a:lnTo>
                  <a:pt x="1524" y="322"/>
                </a:lnTo>
                <a:lnTo>
                  <a:pt x="1522" y="326"/>
                </a:lnTo>
                <a:lnTo>
                  <a:pt x="1524" y="326"/>
                </a:lnTo>
                <a:lnTo>
                  <a:pt x="1526" y="324"/>
                </a:lnTo>
                <a:lnTo>
                  <a:pt x="1528" y="324"/>
                </a:lnTo>
                <a:lnTo>
                  <a:pt x="1526" y="338"/>
                </a:lnTo>
                <a:lnTo>
                  <a:pt x="1524" y="347"/>
                </a:lnTo>
                <a:lnTo>
                  <a:pt x="1524" y="357"/>
                </a:lnTo>
                <a:lnTo>
                  <a:pt x="1526" y="359"/>
                </a:lnTo>
                <a:lnTo>
                  <a:pt x="1526" y="357"/>
                </a:lnTo>
                <a:lnTo>
                  <a:pt x="1528" y="349"/>
                </a:lnTo>
                <a:lnTo>
                  <a:pt x="1530" y="324"/>
                </a:lnTo>
                <a:lnTo>
                  <a:pt x="1532" y="321"/>
                </a:lnTo>
                <a:lnTo>
                  <a:pt x="1536" y="340"/>
                </a:lnTo>
                <a:lnTo>
                  <a:pt x="1536" y="342"/>
                </a:lnTo>
                <a:lnTo>
                  <a:pt x="1534" y="340"/>
                </a:lnTo>
                <a:lnTo>
                  <a:pt x="1534" y="338"/>
                </a:lnTo>
                <a:lnTo>
                  <a:pt x="1532" y="338"/>
                </a:lnTo>
                <a:lnTo>
                  <a:pt x="1530" y="361"/>
                </a:lnTo>
                <a:lnTo>
                  <a:pt x="1530" y="363"/>
                </a:lnTo>
                <a:lnTo>
                  <a:pt x="1536" y="359"/>
                </a:lnTo>
                <a:lnTo>
                  <a:pt x="1536" y="357"/>
                </a:lnTo>
                <a:lnTo>
                  <a:pt x="1544" y="353"/>
                </a:lnTo>
                <a:lnTo>
                  <a:pt x="1547" y="347"/>
                </a:lnTo>
                <a:lnTo>
                  <a:pt x="1547" y="340"/>
                </a:lnTo>
                <a:lnTo>
                  <a:pt x="1546" y="322"/>
                </a:lnTo>
                <a:lnTo>
                  <a:pt x="1547" y="315"/>
                </a:lnTo>
                <a:lnTo>
                  <a:pt x="1547" y="307"/>
                </a:lnTo>
                <a:lnTo>
                  <a:pt x="1547" y="305"/>
                </a:lnTo>
                <a:lnTo>
                  <a:pt x="1551" y="303"/>
                </a:lnTo>
                <a:lnTo>
                  <a:pt x="1555" y="301"/>
                </a:lnTo>
                <a:lnTo>
                  <a:pt x="1557" y="301"/>
                </a:lnTo>
                <a:lnTo>
                  <a:pt x="1555" y="299"/>
                </a:lnTo>
                <a:lnTo>
                  <a:pt x="1553" y="299"/>
                </a:lnTo>
                <a:lnTo>
                  <a:pt x="1546" y="301"/>
                </a:lnTo>
                <a:lnTo>
                  <a:pt x="1544" y="298"/>
                </a:lnTo>
                <a:lnTo>
                  <a:pt x="1549" y="296"/>
                </a:lnTo>
                <a:lnTo>
                  <a:pt x="1544" y="296"/>
                </a:lnTo>
                <a:lnTo>
                  <a:pt x="1538" y="288"/>
                </a:lnTo>
                <a:lnTo>
                  <a:pt x="1542" y="286"/>
                </a:lnTo>
                <a:lnTo>
                  <a:pt x="1544" y="282"/>
                </a:lnTo>
                <a:lnTo>
                  <a:pt x="1544" y="280"/>
                </a:lnTo>
                <a:lnTo>
                  <a:pt x="1542" y="282"/>
                </a:lnTo>
                <a:lnTo>
                  <a:pt x="1538" y="286"/>
                </a:lnTo>
                <a:lnTo>
                  <a:pt x="1536" y="286"/>
                </a:lnTo>
                <a:lnTo>
                  <a:pt x="1538" y="282"/>
                </a:lnTo>
                <a:lnTo>
                  <a:pt x="1542" y="276"/>
                </a:lnTo>
                <a:lnTo>
                  <a:pt x="1542" y="274"/>
                </a:lnTo>
                <a:lnTo>
                  <a:pt x="1540" y="278"/>
                </a:lnTo>
                <a:lnTo>
                  <a:pt x="1536" y="282"/>
                </a:lnTo>
                <a:lnTo>
                  <a:pt x="1534" y="282"/>
                </a:lnTo>
                <a:lnTo>
                  <a:pt x="1536" y="274"/>
                </a:lnTo>
                <a:lnTo>
                  <a:pt x="1540" y="265"/>
                </a:lnTo>
                <a:lnTo>
                  <a:pt x="1544" y="267"/>
                </a:lnTo>
                <a:lnTo>
                  <a:pt x="1546" y="273"/>
                </a:lnTo>
                <a:lnTo>
                  <a:pt x="1546" y="282"/>
                </a:lnTo>
                <a:lnTo>
                  <a:pt x="1547" y="284"/>
                </a:lnTo>
                <a:lnTo>
                  <a:pt x="1553" y="286"/>
                </a:lnTo>
                <a:lnTo>
                  <a:pt x="1555" y="288"/>
                </a:lnTo>
                <a:lnTo>
                  <a:pt x="1555" y="290"/>
                </a:lnTo>
                <a:lnTo>
                  <a:pt x="1553" y="286"/>
                </a:lnTo>
                <a:lnTo>
                  <a:pt x="1563" y="286"/>
                </a:lnTo>
                <a:lnTo>
                  <a:pt x="1559" y="288"/>
                </a:lnTo>
                <a:lnTo>
                  <a:pt x="1555" y="290"/>
                </a:lnTo>
                <a:lnTo>
                  <a:pt x="1559" y="305"/>
                </a:lnTo>
                <a:lnTo>
                  <a:pt x="1561" y="330"/>
                </a:lnTo>
                <a:lnTo>
                  <a:pt x="1561" y="376"/>
                </a:lnTo>
                <a:lnTo>
                  <a:pt x="1563" y="388"/>
                </a:lnTo>
                <a:lnTo>
                  <a:pt x="1565" y="392"/>
                </a:lnTo>
                <a:lnTo>
                  <a:pt x="1569" y="394"/>
                </a:lnTo>
                <a:lnTo>
                  <a:pt x="1572" y="395"/>
                </a:lnTo>
                <a:lnTo>
                  <a:pt x="1574" y="399"/>
                </a:lnTo>
                <a:lnTo>
                  <a:pt x="1576" y="407"/>
                </a:lnTo>
                <a:lnTo>
                  <a:pt x="1576" y="415"/>
                </a:lnTo>
                <a:lnTo>
                  <a:pt x="1572" y="418"/>
                </a:lnTo>
                <a:lnTo>
                  <a:pt x="1569" y="422"/>
                </a:lnTo>
                <a:lnTo>
                  <a:pt x="1567" y="426"/>
                </a:lnTo>
                <a:lnTo>
                  <a:pt x="1569" y="428"/>
                </a:lnTo>
                <a:lnTo>
                  <a:pt x="1570" y="432"/>
                </a:lnTo>
                <a:lnTo>
                  <a:pt x="1570" y="440"/>
                </a:lnTo>
                <a:lnTo>
                  <a:pt x="1572" y="447"/>
                </a:lnTo>
                <a:lnTo>
                  <a:pt x="1569" y="447"/>
                </a:lnTo>
                <a:lnTo>
                  <a:pt x="1567" y="449"/>
                </a:lnTo>
                <a:lnTo>
                  <a:pt x="1569" y="455"/>
                </a:lnTo>
                <a:lnTo>
                  <a:pt x="1570" y="459"/>
                </a:lnTo>
                <a:lnTo>
                  <a:pt x="1572" y="461"/>
                </a:lnTo>
                <a:lnTo>
                  <a:pt x="1578" y="461"/>
                </a:lnTo>
                <a:lnTo>
                  <a:pt x="1584" y="457"/>
                </a:lnTo>
                <a:lnTo>
                  <a:pt x="1586" y="453"/>
                </a:lnTo>
                <a:lnTo>
                  <a:pt x="1584" y="443"/>
                </a:lnTo>
                <a:lnTo>
                  <a:pt x="1582" y="440"/>
                </a:lnTo>
                <a:lnTo>
                  <a:pt x="1590" y="438"/>
                </a:lnTo>
                <a:lnTo>
                  <a:pt x="1594" y="436"/>
                </a:lnTo>
                <a:lnTo>
                  <a:pt x="1595" y="438"/>
                </a:lnTo>
                <a:lnTo>
                  <a:pt x="1594" y="451"/>
                </a:lnTo>
                <a:lnTo>
                  <a:pt x="1594" y="455"/>
                </a:lnTo>
                <a:lnTo>
                  <a:pt x="1595" y="457"/>
                </a:lnTo>
                <a:lnTo>
                  <a:pt x="1595" y="455"/>
                </a:lnTo>
                <a:lnTo>
                  <a:pt x="1603" y="445"/>
                </a:lnTo>
                <a:lnTo>
                  <a:pt x="1601" y="445"/>
                </a:lnTo>
                <a:lnTo>
                  <a:pt x="1599" y="442"/>
                </a:lnTo>
                <a:lnTo>
                  <a:pt x="1601" y="434"/>
                </a:lnTo>
                <a:lnTo>
                  <a:pt x="1599" y="434"/>
                </a:lnTo>
                <a:lnTo>
                  <a:pt x="1599" y="426"/>
                </a:lnTo>
                <a:lnTo>
                  <a:pt x="1605" y="417"/>
                </a:lnTo>
                <a:lnTo>
                  <a:pt x="1603" y="411"/>
                </a:lnTo>
                <a:lnTo>
                  <a:pt x="1603" y="407"/>
                </a:lnTo>
                <a:lnTo>
                  <a:pt x="1603" y="411"/>
                </a:lnTo>
                <a:lnTo>
                  <a:pt x="1599" y="415"/>
                </a:lnTo>
                <a:lnTo>
                  <a:pt x="1599" y="413"/>
                </a:lnTo>
                <a:lnTo>
                  <a:pt x="1599" y="407"/>
                </a:lnTo>
                <a:lnTo>
                  <a:pt x="1599" y="394"/>
                </a:lnTo>
                <a:lnTo>
                  <a:pt x="1597" y="392"/>
                </a:lnTo>
                <a:lnTo>
                  <a:pt x="1597" y="394"/>
                </a:lnTo>
                <a:lnTo>
                  <a:pt x="1595" y="411"/>
                </a:lnTo>
                <a:lnTo>
                  <a:pt x="1594" y="420"/>
                </a:lnTo>
                <a:lnTo>
                  <a:pt x="1592" y="420"/>
                </a:lnTo>
                <a:lnTo>
                  <a:pt x="1588" y="418"/>
                </a:lnTo>
                <a:lnTo>
                  <a:pt x="1584" y="415"/>
                </a:lnTo>
                <a:lnTo>
                  <a:pt x="1584" y="407"/>
                </a:lnTo>
                <a:lnTo>
                  <a:pt x="1586" y="403"/>
                </a:lnTo>
                <a:lnTo>
                  <a:pt x="1588" y="403"/>
                </a:lnTo>
                <a:lnTo>
                  <a:pt x="1590" y="405"/>
                </a:lnTo>
                <a:lnTo>
                  <a:pt x="1592" y="405"/>
                </a:lnTo>
                <a:lnTo>
                  <a:pt x="1592" y="403"/>
                </a:lnTo>
                <a:lnTo>
                  <a:pt x="1590" y="394"/>
                </a:lnTo>
                <a:lnTo>
                  <a:pt x="1584" y="363"/>
                </a:lnTo>
                <a:lnTo>
                  <a:pt x="1582" y="346"/>
                </a:lnTo>
                <a:lnTo>
                  <a:pt x="1584" y="349"/>
                </a:lnTo>
                <a:lnTo>
                  <a:pt x="1588" y="355"/>
                </a:lnTo>
                <a:lnTo>
                  <a:pt x="1592" y="357"/>
                </a:lnTo>
                <a:lnTo>
                  <a:pt x="1592" y="353"/>
                </a:lnTo>
                <a:lnTo>
                  <a:pt x="1590" y="342"/>
                </a:lnTo>
                <a:lnTo>
                  <a:pt x="1588" y="336"/>
                </a:lnTo>
                <a:lnTo>
                  <a:pt x="1590" y="326"/>
                </a:lnTo>
                <a:lnTo>
                  <a:pt x="1590" y="324"/>
                </a:lnTo>
                <a:lnTo>
                  <a:pt x="1592" y="328"/>
                </a:lnTo>
                <a:lnTo>
                  <a:pt x="1594" y="340"/>
                </a:lnTo>
                <a:lnTo>
                  <a:pt x="1595" y="340"/>
                </a:lnTo>
                <a:lnTo>
                  <a:pt x="1597" y="334"/>
                </a:lnTo>
                <a:lnTo>
                  <a:pt x="1595" y="334"/>
                </a:lnTo>
                <a:lnTo>
                  <a:pt x="1595" y="328"/>
                </a:lnTo>
                <a:lnTo>
                  <a:pt x="1594" y="324"/>
                </a:lnTo>
                <a:lnTo>
                  <a:pt x="1594" y="319"/>
                </a:lnTo>
                <a:lnTo>
                  <a:pt x="1595" y="319"/>
                </a:lnTo>
                <a:lnTo>
                  <a:pt x="1597" y="321"/>
                </a:lnTo>
                <a:lnTo>
                  <a:pt x="1599" y="321"/>
                </a:lnTo>
                <a:lnTo>
                  <a:pt x="1599" y="319"/>
                </a:lnTo>
                <a:lnTo>
                  <a:pt x="1597" y="309"/>
                </a:lnTo>
                <a:lnTo>
                  <a:pt x="1595" y="309"/>
                </a:lnTo>
                <a:lnTo>
                  <a:pt x="1595" y="307"/>
                </a:lnTo>
                <a:lnTo>
                  <a:pt x="1594" y="307"/>
                </a:lnTo>
                <a:lnTo>
                  <a:pt x="1594" y="311"/>
                </a:lnTo>
                <a:lnTo>
                  <a:pt x="1588" y="298"/>
                </a:lnTo>
                <a:lnTo>
                  <a:pt x="1590" y="299"/>
                </a:lnTo>
                <a:lnTo>
                  <a:pt x="1594" y="301"/>
                </a:lnTo>
                <a:lnTo>
                  <a:pt x="1595" y="301"/>
                </a:lnTo>
                <a:lnTo>
                  <a:pt x="1597" y="299"/>
                </a:lnTo>
                <a:lnTo>
                  <a:pt x="1597" y="296"/>
                </a:lnTo>
                <a:lnTo>
                  <a:pt x="1599" y="296"/>
                </a:lnTo>
                <a:lnTo>
                  <a:pt x="1601" y="299"/>
                </a:lnTo>
                <a:lnTo>
                  <a:pt x="1607" y="286"/>
                </a:lnTo>
                <a:lnTo>
                  <a:pt x="1607" y="280"/>
                </a:lnTo>
                <a:lnTo>
                  <a:pt x="1607" y="273"/>
                </a:lnTo>
                <a:lnTo>
                  <a:pt x="1607" y="261"/>
                </a:lnTo>
                <a:lnTo>
                  <a:pt x="1607" y="259"/>
                </a:lnTo>
                <a:lnTo>
                  <a:pt x="1611" y="257"/>
                </a:lnTo>
                <a:lnTo>
                  <a:pt x="1622" y="261"/>
                </a:lnTo>
                <a:lnTo>
                  <a:pt x="1624" y="261"/>
                </a:lnTo>
                <a:lnTo>
                  <a:pt x="1624" y="257"/>
                </a:lnTo>
                <a:lnTo>
                  <a:pt x="1617" y="246"/>
                </a:lnTo>
                <a:lnTo>
                  <a:pt x="1615" y="242"/>
                </a:lnTo>
                <a:lnTo>
                  <a:pt x="1617" y="240"/>
                </a:lnTo>
                <a:lnTo>
                  <a:pt x="1618" y="240"/>
                </a:lnTo>
                <a:lnTo>
                  <a:pt x="1624" y="242"/>
                </a:lnTo>
                <a:lnTo>
                  <a:pt x="1459" y="129"/>
                </a:lnTo>
                <a:lnTo>
                  <a:pt x="8" y="411"/>
                </a:lnTo>
                <a:lnTo>
                  <a:pt x="8" y="407"/>
                </a:lnTo>
                <a:lnTo>
                  <a:pt x="10" y="405"/>
                </a:lnTo>
                <a:lnTo>
                  <a:pt x="10" y="409"/>
                </a:lnTo>
                <a:lnTo>
                  <a:pt x="8" y="411"/>
                </a:lnTo>
                <a:lnTo>
                  <a:pt x="1459" y="129"/>
                </a:lnTo>
                <a:lnTo>
                  <a:pt x="10" y="632"/>
                </a:lnTo>
                <a:lnTo>
                  <a:pt x="10" y="630"/>
                </a:lnTo>
                <a:lnTo>
                  <a:pt x="11" y="645"/>
                </a:lnTo>
                <a:lnTo>
                  <a:pt x="10" y="632"/>
                </a:lnTo>
                <a:lnTo>
                  <a:pt x="1459" y="129"/>
                </a:lnTo>
                <a:lnTo>
                  <a:pt x="34" y="651"/>
                </a:lnTo>
                <a:lnTo>
                  <a:pt x="33" y="643"/>
                </a:lnTo>
                <a:lnTo>
                  <a:pt x="34" y="647"/>
                </a:lnTo>
                <a:lnTo>
                  <a:pt x="34" y="651"/>
                </a:lnTo>
                <a:lnTo>
                  <a:pt x="1459" y="129"/>
                </a:lnTo>
                <a:lnTo>
                  <a:pt x="42" y="430"/>
                </a:lnTo>
                <a:lnTo>
                  <a:pt x="42" y="428"/>
                </a:lnTo>
                <a:lnTo>
                  <a:pt x="44" y="434"/>
                </a:lnTo>
                <a:lnTo>
                  <a:pt x="42" y="436"/>
                </a:lnTo>
                <a:lnTo>
                  <a:pt x="44" y="434"/>
                </a:lnTo>
                <a:lnTo>
                  <a:pt x="44" y="443"/>
                </a:lnTo>
                <a:lnTo>
                  <a:pt x="42" y="438"/>
                </a:lnTo>
                <a:lnTo>
                  <a:pt x="40" y="434"/>
                </a:lnTo>
                <a:lnTo>
                  <a:pt x="42" y="430"/>
                </a:lnTo>
                <a:lnTo>
                  <a:pt x="1459" y="129"/>
                </a:lnTo>
                <a:lnTo>
                  <a:pt x="44" y="570"/>
                </a:lnTo>
                <a:lnTo>
                  <a:pt x="44" y="578"/>
                </a:lnTo>
                <a:lnTo>
                  <a:pt x="42" y="562"/>
                </a:lnTo>
                <a:lnTo>
                  <a:pt x="44" y="568"/>
                </a:lnTo>
                <a:lnTo>
                  <a:pt x="44" y="570"/>
                </a:lnTo>
                <a:lnTo>
                  <a:pt x="1459" y="129"/>
                </a:lnTo>
                <a:lnTo>
                  <a:pt x="44" y="641"/>
                </a:lnTo>
                <a:lnTo>
                  <a:pt x="44" y="639"/>
                </a:lnTo>
                <a:lnTo>
                  <a:pt x="46" y="620"/>
                </a:lnTo>
                <a:lnTo>
                  <a:pt x="46" y="630"/>
                </a:lnTo>
                <a:lnTo>
                  <a:pt x="46" y="634"/>
                </a:lnTo>
                <a:lnTo>
                  <a:pt x="46" y="637"/>
                </a:lnTo>
                <a:lnTo>
                  <a:pt x="44" y="641"/>
                </a:lnTo>
                <a:lnTo>
                  <a:pt x="1459" y="129"/>
                </a:lnTo>
                <a:lnTo>
                  <a:pt x="46" y="562"/>
                </a:lnTo>
                <a:lnTo>
                  <a:pt x="46" y="564"/>
                </a:lnTo>
                <a:lnTo>
                  <a:pt x="44" y="553"/>
                </a:lnTo>
                <a:lnTo>
                  <a:pt x="46" y="516"/>
                </a:lnTo>
                <a:lnTo>
                  <a:pt x="46" y="562"/>
                </a:lnTo>
                <a:lnTo>
                  <a:pt x="1459" y="129"/>
                </a:lnTo>
                <a:lnTo>
                  <a:pt x="50" y="584"/>
                </a:lnTo>
                <a:lnTo>
                  <a:pt x="48" y="568"/>
                </a:lnTo>
                <a:lnTo>
                  <a:pt x="48" y="514"/>
                </a:lnTo>
                <a:lnTo>
                  <a:pt x="44" y="457"/>
                </a:lnTo>
                <a:lnTo>
                  <a:pt x="46" y="455"/>
                </a:lnTo>
                <a:lnTo>
                  <a:pt x="46" y="451"/>
                </a:lnTo>
                <a:lnTo>
                  <a:pt x="50" y="513"/>
                </a:lnTo>
                <a:lnTo>
                  <a:pt x="52" y="545"/>
                </a:lnTo>
                <a:lnTo>
                  <a:pt x="50" y="584"/>
                </a:lnTo>
                <a:lnTo>
                  <a:pt x="1459" y="129"/>
                </a:lnTo>
                <a:lnTo>
                  <a:pt x="1557" y="1098"/>
                </a:lnTo>
                <a:lnTo>
                  <a:pt x="1559" y="1100"/>
                </a:lnTo>
                <a:lnTo>
                  <a:pt x="1557" y="1104"/>
                </a:lnTo>
                <a:lnTo>
                  <a:pt x="1555" y="1102"/>
                </a:lnTo>
                <a:lnTo>
                  <a:pt x="1557" y="1098"/>
                </a:lnTo>
                <a:lnTo>
                  <a:pt x="1459" y="129"/>
                </a:lnTo>
                <a:lnTo>
                  <a:pt x="1555" y="1098"/>
                </a:lnTo>
                <a:lnTo>
                  <a:pt x="1557" y="1098"/>
                </a:lnTo>
                <a:lnTo>
                  <a:pt x="1555" y="1102"/>
                </a:lnTo>
                <a:lnTo>
                  <a:pt x="1553" y="1100"/>
                </a:lnTo>
                <a:lnTo>
                  <a:pt x="1555" y="1098"/>
                </a:lnTo>
                <a:lnTo>
                  <a:pt x="1459" y="129"/>
                </a:lnTo>
                <a:lnTo>
                  <a:pt x="1559" y="668"/>
                </a:lnTo>
                <a:lnTo>
                  <a:pt x="1561" y="676"/>
                </a:lnTo>
                <a:lnTo>
                  <a:pt x="1559" y="680"/>
                </a:lnTo>
                <a:lnTo>
                  <a:pt x="1561" y="676"/>
                </a:lnTo>
                <a:lnTo>
                  <a:pt x="1563" y="678"/>
                </a:lnTo>
                <a:lnTo>
                  <a:pt x="1559" y="687"/>
                </a:lnTo>
                <a:lnTo>
                  <a:pt x="1557" y="699"/>
                </a:lnTo>
                <a:lnTo>
                  <a:pt x="1555" y="699"/>
                </a:lnTo>
                <a:lnTo>
                  <a:pt x="1559" y="680"/>
                </a:lnTo>
                <a:lnTo>
                  <a:pt x="1555" y="689"/>
                </a:lnTo>
                <a:lnTo>
                  <a:pt x="1553" y="697"/>
                </a:lnTo>
                <a:lnTo>
                  <a:pt x="1551" y="695"/>
                </a:lnTo>
                <a:lnTo>
                  <a:pt x="1551" y="689"/>
                </a:lnTo>
                <a:lnTo>
                  <a:pt x="1553" y="680"/>
                </a:lnTo>
                <a:lnTo>
                  <a:pt x="1559" y="668"/>
                </a:lnTo>
                <a:lnTo>
                  <a:pt x="1459" y="129"/>
                </a:lnTo>
                <a:lnTo>
                  <a:pt x="1549" y="741"/>
                </a:lnTo>
                <a:lnTo>
                  <a:pt x="1547" y="751"/>
                </a:lnTo>
                <a:lnTo>
                  <a:pt x="1546" y="749"/>
                </a:lnTo>
                <a:lnTo>
                  <a:pt x="1546" y="745"/>
                </a:lnTo>
                <a:lnTo>
                  <a:pt x="1549" y="741"/>
                </a:lnTo>
                <a:lnTo>
                  <a:pt x="1459" y="129"/>
                </a:lnTo>
                <a:lnTo>
                  <a:pt x="1490" y="912"/>
                </a:lnTo>
                <a:lnTo>
                  <a:pt x="1492" y="908"/>
                </a:lnTo>
                <a:lnTo>
                  <a:pt x="1494" y="904"/>
                </a:lnTo>
                <a:lnTo>
                  <a:pt x="1498" y="904"/>
                </a:lnTo>
                <a:lnTo>
                  <a:pt x="1498" y="906"/>
                </a:lnTo>
                <a:lnTo>
                  <a:pt x="1494" y="910"/>
                </a:lnTo>
                <a:lnTo>
                  <a:pt x="1492" y="912"/>
                </a:lnTo>
                <a:lnTo>
                  <a:pt x="1490" y="912"/>
                </a:lnTo>
                <a:lnTo>
                  <a:pt x="1459" y="129"/>
                </a:lnTo>
                <a:lnTo>
                  <a:pt x="1488" y="914"/>
                </a:lnTo>
                <a:lnTo>
                  <a:pt x="1492" y="918"/>
                </a:lnTo>
                <a:lnTo>
                  <a:pt x="1492" y="920"/>
                </a:lnTo>
                <a:lnTo>
                  <a:pt x="1490" y="922"/>
                </a:lnTo>
                <a:lnTo>
                  <a:pt x="1492" y="920"/>
                </a:lnTo>
                <a:lnTo>
                  <a:pt x="1492" y="922"/>
                </a:lnTo>
                <a:lnTo>
                  <a:pt x="1488" y="923"/>
                </a:lnTo>
                <a:lnTo>
                  <a:pt x="1492" y="927"/>
                </a:lnTo>
                <a:lnTo>
                  <a:pt x="1496" y="922"/>
                </a:lnTo>
                <a:lnTo>
                  <a:pt x="1498" y="918"/>
                </a:lnTo>
                <a:lnTo>
                  <a:pt x="1496" y="918"/>
                </a:lnTo>
                <a:lnTo>
                  <a:pt x="1498" y="916"/>
                </a:lnTo>
                <a:lnTo>
                  <a:pt x="1498" y="923"/>
                </a:lnTo>
                <a:lnTo>
                  <a:pt x="1498" y="927"/>
                </a:lnTo>
                <a:lnTo>
                  <a:pt x="1496" y="929"/>
                </a:lnTo>
                <a:lnTo>
                  <a:pt x="1496" y="933"/>
                </a:lnTo>
                <a:lnTo>
                  <a:pt x="1494" y="937"/>
                </a:lnTo>
                <a:lnTo>
                  <a:pt x="1496" y="939"/>
                </a:lnTo>
                <a:lnTo>
                  <a:pt x="1492" y="946"/>
                </a:lnTo>
                <a:lnTo>
                  <a:pt x="1490" y="946"/>
                </a:lnTo>
                <a:lnTo>
                  <a:pt x="1488" y="927"/>
                </a:lnTo>
                <a:lnTo>
                  <a:pt x="1488" y="914"/>
                </a:lnTo>
                <a:lnTo>
                  <a:pt x="1459" y="129"/>
                </a:lnTo>
                <a:lnTo>
                  <a:pt x="1455" y="136"/>
                </a:lnTo>
                <a:lnTo>
                  <a:pt x="1448" y="134"/>
                </a:lnTo>
                <a:lnTo>
                  <a:pt x="1453" y="138"/>
                </a:lnTo>
                <a:lnTo>
                  <a:pt x="1451" y="138"/>
                </a:lnTo>
                <a:lnTo>
                  <a:pt x="1434" y="119"/>
                </a:lnTo>
                <a:lnTo>
                  <a:pt x="1421" y="102"/>
                </a:lnTo>
                <a:lnTo>
                  <a:pt x="1421" y="100"/>
                </a:lnTo>
                <a:lnTo>
                  <a:pt x="1421" y="98"/>
                </a:lnTo>
                <a:lnTo>
                  <a:pt x="1425" y="100"/>
                </a:lnTo>
                <a:lnTo>
                  <a:pt x="1426" y="102"/>
                </a:lnTo>
                <a:lnTo>
                  <a:pt x="1440" y="119"/>
                </a:lnTo>
                <a:lnTo>
                  <a:pt x="1440" y="121"/>
                </a:lnTo>
                <a:lnTo>
                  <a:pt x="1442" y="121"/>
                </a:lnTo>
                <a:lnTo>
                  <a:pt x="1450" y="130"/>
                </a:lnTo>
                <a:lnTo>
                  <a:pt x="1457" y="136"/>
                </a:lnTo>
                <a:lnTo>
                  <a:pt x="1455" y="136"/>
                </a:lnTo>
                <a:lnTo>
                  <a:pt x="1459" y="129"/>
                </a:lnTo>
                <a:lnTo>
                  <a:pt x="1423" y="98"/>
                </a:lnTo>
                <a:lnTo>
                  <a:pt x="1425" y="98"/>
                </a:lnTo>
                <a:lnTo>
                  <a:pt x="1425" y="100"/>
                </a:lnTo>
                <a:lnTo>
                  <a:pt x="1423" y="98"/>
                </a:lnTo>
                <a:lnTo>
                  <a:pt x="1459" y="129"/>
                </a:lnTo>
                <a:lnTo>
                  <a:pt x="1473" y="152"/>
                </a:lnTo>
                <a:lnTo>
                  <a:pt x="1471" y="152"/>
                </a:lnTo>
                <a:lnTo>
                  <a:pt x="1469" y="152"/>
                </a:lnTo>
                <a:lnTo>
                  <a:pt x="1463" y="152"/>
                </a:lnTo>
                <a:lnTo>
                  <a:pt x="1461" y="150"/>
                </a:lnTo>
                <a:lnTo>
                  <a:pt x="1459" y="146"/>
                </a:lnTo>
                <a:lnTo>
                  <a:pt x="1463" y="146"/>
                </a:lnTo>
                <a:lnTo>
                  <a:pt x="1463" y="144"/>
                </a:lnTo>
                <a:lnTo>
                  <a:pt x="1459" y="142"/>
                </a:lnTo>
                <a:lnTo>
                  <a:pt x="1461" y="142"/>
                </a:lnTo>
                <a:lnTo>
                  <a:pt x="1459" y="142"/>
                </a:lnTo>
                <a:lnTo>
                  <a:pt x="1461" y="140"/>
                </a:lnTo>
                <a:lnTo>
                  <a:pt x="1461" y="138"/>
                </a:lnTo>
                <a:lnTo>
                  <a:pt x="1469" y="148"/>
                </a:lnTo>
                <a:lnTo>
                  <a:pt x="1473" y="150"/>
                </a:lnTo>
                <a:lnTo>
                  <a:pt x="1473" y="152"/>
                </a:lnTo>
                <a:lnTo>
                  <a:pt x="1459" y="129"/>
                </a:lnTo>
                <a:lnTo>
                  <a:pt x="1471" y="140"/>
                </a:lnTo>
                <a:lnTo>
                  <a:pt x="1474" y="146"/>
                </a:lnTo>
                <a:lnTo>
                  <a:pt x="1459" y="134"/>
                </a:lnTo>
                <a:lnTo>
                  <a:pt x="1444" y="121"/>
                </a:lnTo>
                <a:lnTo>
                  <a:pt x="1446" y="121"/>
                </a:lnTo>
                <a:lnTo>
                  <a:pt x="1448" y="121"/>
                </a:lnTo>
                <a:lnTo>
                  <a:pt x="1446" y="121"/>
                </a:lnTo>
                <a:lnTo>
                  <a:pt x="1446" y="119"/>
                </a:lnTo>
                <a:lnTo>
                  <a:pt x="1444" y="119"/>
                </a:lnTo>
                <a:lnTo>
                  <a:pt x="1442" y="119"/>
                </a:lnTo>
                <a:lnTo>
                  <a:pt x="1442" y="121"/>
                </a:lnTo>
                <a:lnTo>
                  <a:pt x="1440" y="117"/>
                </a:lnTo>
                <a:lnTo>
                  <a:pt x="1436" y="111"/>
                </a:lnTo>
                <a:lnTo>
                  <a:pt x="1430" y="107"/>
                </a:lnTo>
                <a:lnTo>
                  <a:pt x="1428" y="102"/>
                </a:lnTo>
                <a:lnTo>
                  <a:pt x="1430" y="104"/>
                </a:lnTo>
                <a:lnTo>
                  <a:pt x="1432" y="106"/>
                </a:lnTo>
                <a:lnTo>
                  <a:pt x="1434" y="104"/>
                </a:lnTo>
                <a:lnTo>
                  <a:pt x="1438" y="106"/>
                </a:lnTo>
                <a:lnTo>
                  <a:pt x="1434" y="104"/>
                </a:lnTo>
                <a:lnTo>
                  <a:pt x="1434" y="100"/>
                </a:lnTo>
                <a:lnTo>
                  <a:pt x="1430" y="102"/>
                </a:lnTo>
                <a:lnTo>
                  <a:pt x="1428" y="100"/>
                </a:lnTo>
                <a:lnTo>
                  <a:pt x="1432" y="100"/>
                </a:lnTo>
                <a:lnTo>
                  <a:pt x="1430" y="100"/>
                </a:lnTo>
                <a:lnTo>
                  <a:pt x="1426" y="100"/>
                </a:lnTo>
                <a:lnTo>
                  <a:pt x="1425" y="100"/>
                </a:lnTo>
                <a:lnTo>
                  <a:pt x="1425" y="98"/>
                </a:lnTo>
                <a:lnTo>
                  <a:pt x="1426" y="100"/>
                </a:lnTo>
                <a:lnTo>
                  <a:pt x="1423" y="98"/>
                </a:lnTo>
                <a:lnTo>
                  <a:pt x="1423" y="96"/>
                </a:lnTo>
                <a:lnTo>
                  <a:pt x="1419" y="96"/>
                </a:lnTo>
                <a:lnTo>
                  <a:pt x="1415" y="94"/>
                </a:lnTo>
                <a:lnTo>
                  <a:pt x="1417" y="86"/>
                </a:lnTo>
                <a:lnTo>
                  <a:pt x="1417" y="84"/>
                </a:lnTo>
                <a:lnTo>
                  <a:pt x="1415" y="82"/>
                </a:lnTo>
                <a:lnTo>
                  <a:pt x="1415" y="84"/>
                </a:lnTo>
                <a:lnTo>
                  <a:pt x="1413" y="88"/>
                </a:lnTo>
                <a:lnTo>
                  <a:pt x="1407" y="82"/>
                </a:lnTo>
                <a:lnTo>
                  <a:pt x="1411" y="79"/>
                </a:lnTo>
                <a:lnTo>
                  <a:pt x="1417" y="82"/>
                </a:lnTo>
                <a:lnTo>
                  <a:pt x="1413" y="79"/>
                </a:lnTo>
                <a:lnTo>
                  <a:pt x="1415" y="73"/>
                </a:lnTo>
                <a:lnTo>
                  <a:pt x="1417" y="73"/>
                </a:lnTo>
                <a:lnTo>
                  <a:pt x="1436" y="96"/>
                </a:lnTo>
                <a:lnTo>
                  <a:pt x="1432" y="90"/>
                </a:lnTo>
                <a:lnTo>
                  <a:pt x="1426" y="81"/>
                </a:lnTo>
                <a:lnTo>
                  <a:pt x="1421" y="69"/>
                </a:lnTo>
                <a:lnTo>
                  <a:pt x="1421" y="67"/>
                </a:lnTo>
                <a:lnTo>
                  <a:pt x="1419" y="69"/>
                </a:lnTo>
                <a:lnTo>
                  <a:pt x="1419" y="65"/>
                </a:lnTo>
                <a:lnTo>
                  <a:pt x="1419" y="63"/>
                </a:lnTo>
                <a:lnTo>
                  <a:pt x="1417" y="63"/>
                </a:lnTo>
                <a:lnTo>
                  <a:pt x="1413" y="56"/>
                </a:lnTo>
                <a:lnTo>
                  <a:pt x="1413" y="54"/>
                </a:lnTo>
                <a:lnTo>
                  <a:pt x="1413" y="52"/>
                </a:lnTo>
                <a:lnTo>
                  <a:pt x="1411" y="54"/>
                </a:lnTo>
                <a:lnTo>
                  <a:pt x="1409" y="50"/>
                </a:lnTo>
                <a:lnTo>
                  <a:pt x="1409" y="48"/>
                </a:lnTo>
                <a:lnTo>
                  <a:pt x="1409" y="50"/>
                </a:lnTo>
                <a:lnTo>
                  <a:pt x="1407" y="48"/>
                </a:lnTo>
                <a:lnTo>
                  <a:pt x="1409" y="44"/>
                </a:lnTo>
                <a:lnTo>
                  <a:pt x="1421" y="59"/>
                </a:lnTo>
                <a:lnTo>
                  <a:pt x="1442" y="90"/>
                </a:lnTo>
                <a:lnTo>
                  <a:pt x="1461" y="111"/>
                </a:lnTo>
                <a:lnTo>
                  <a:pt x="1474" y="125"/>
                </a:lnTo>
                <a:lnTo>
                  <a:pt x="1486" y="132"/>
                </a:lnTo>
                <a:lnTo>
                  <a:pt x="1482" y="134"/>
                </a:lnTo>
                <a:lnTo>
                  <a:pt x="1478" y="142"/>
                </a:lnTo>
                <a:lnTo>
                  <a:pt x="1473" y="140"/>
                </a:lnTo>
                <a:lnTo>
                  <a:pt x="1471" y="140"/>
                </a:lnTo>
                <a:lnTo>
                  <a:pt x="1459" y="129"/>
                </a:lnTo>
                <a:lnTo>
                  <a:pt x="1428" y="100"/>
                </a:lnTo>
                <a:lnTo>
                  <a:pt x="1430" y="102"/>
                </a:lnTo>
                <a:lnTo>
                  <a:pt x="1428" y="102"/>
                </a:lnTo>
                <a:lnTo>
                  <a:pt x="1428" y="100"/>
                </a:lnTo>
                <a:lnTo>
                  <a:pt x="1459" y="129"/>
                </a:lnTo>
                <a:lnTo>
                  <a:pt x="1484" y="971"/>
                </a:lnTo>
                <a:lnTo>
                  <a:pt x="1482" y="973"/>
                </a:lnTo>
                <a:lnTo>
                  <a:pt x="1484" y="970"/>
                </a:lnTo>
                <a:lnTo>
                  <a:pt x="1484" y="971"/>
                </a:lnTo>
                <a:lnTo>
                  <a:pt x="1459" y="129"/>
                </a:lnTo>
                <a:lnTo>
                  <a:pt x="1486" y="964"/>
                </a:lnTo>
                <a:lnTo>
                  <a:pt x="1486" y="975"/>
                </a:lnTo>
                <a:lnTo>
                  <a:pt x="1484" y="970"/>
                </a:lnTo>
                <a:lnTo>
                  <a:pt x="1486" y="964"/>
                </a:lnTo>
                <a:lnTo>
                  <a:pt x="1459" y="129"/>
                </a:lnTo>
                <a:lnTo>
                  <a:pt x="1540" y="1075"/>
                </a:lnTo>
                <a:lnTo>
                  <a:pt x="1536" y="1073"/>
                </a:lnTo>
                <a:lnTo>
                  <a:pt x="1536" y="1069"/>
                </a:lnTo>
                <a:lnTo>
                  <a:pt x="1540" y="1064"/>
                </a:lnTo>
                <a:lnTo>
                  <a:pt x="1538" y="1066"/>
                </a:lnTo>
                <a:lnTo>
                  <a:pt x="1542" y="1064"/>
                </a:lnTo>
                <a:lnTo>
                  <a:pt x="1542" y="1069"/>
                </a:lnTo>
                <a:lnTo>
                  <a:pt x="1540" y="1075"/>
                </a:lnTo>
                <a:lnTo>
                  <a:pt x="1459" y="129"/>
                </a:lnTo>
                <a:lnTo>
                  <a:pt x="1542" y="1077"/>
                </a:lnTo>
                <a:lnTo>
                  <a:pt x="1544" y="1077"/>
                </a:lnTo>
                <a:lnTo>
                  <a:pt x="1544" y="1081"/>
                </a:lnTo>
                <a:lnTo>
                  <a:pt x="1544" y="1083"/>
                </a:lnTo>
                <a:lnTo>
                  <a:pt x="1542" y="1077"/>
                </a:lnTo>
                <a:lnTo>
                  <a:pt x="1459" y="129"/>
                </a:lnTo>
                <a:lnTo>
                  <a:pt x="1544" y="1006"/>
                </a:lnTo>
                <a:lnTo>
                  <a:pt x="1544" y="1004"/>
                </a:lnTo>
                <a:lnTo>
                  <a:pt x="1546" y="1004"/>
                </a:lnTo>
                <a:lnTo>
                  <a:pt x="1547" y="1002"/>
                </a:lnTo>
                <a:lnTo>
                  <a:pt x="1546" y="1004"/>
                </a:lnTo>
                <a:lnTo>
                  <a:pt x="1544" y="1006"/>
                </a:lnTo>
                <a:lnTo>
                  <a:pt x="1459" y="129"/>
                </a:lnTo>
                <a:lnTo>
                  <a:pt x="1549" y="1096"/>
                </a:lnTo>
                <a:lnTo>
                  <a:pt x="1546" y="1090"/>
                </a:lnTo>
                <a:lnTo>
                  <a:pt x="1547" y="1092"/>
                </a:lnTo>
                <a:lnTo>
                  <a:pt x="1549" y="1089"/>
                </a:lnTo>
                <a:lnTo>
                  <a:pt x="1549" y="1087"/>
                </a:lnTo>
                <a:lnTo>
                  <a:pt x="1549" y="1085"/>
                </a:lnTo>
                <a:lnTo>
                  <a:pt x="1546" y="1089"/>
                </a:lnTo>
                <a:lnTo>
                  <a:pt x="1544" y="1083"/>
                </a:lnTo>
                <a:lnTo>
                  <a:pt x="1546" y="1083"/>
                </a:lnTo>
                <a:lnTo>
                  <a:pt x="1546" y="1085"/>
                </a:lnTo>
                <a:lnTo>
                  <a:pt x="1547" y="1081"/>
                </a:lnTo>
                <a:lnTo>
                  <a:pt x="1549" y="1089"/>
                </a:lnTo>
                <a:lnTo>
                  <a:pt x="1549" y="1096"/>
                </a:lnTo>
                <a:lnTo>
                  <a:pt x="1459" y="129"/>
                </a:lnTo>
                <a:lnTo>
                  <a:pt x="1549" y="1042"/>
                </a:lnTo>
                <a:lnTo>
                  <a:pt x="1547" y="1046"/>
                </a:lnTo>
                <a:lnTo>
                  <a:pt x="1547" y="1044"/>
                </a:lnTo>
                <a:lnTo>
                  <a:pt x="1549" y="1042"/>
                </a:lnTo>
                <a:lnTo>
                  <a:pt x="1459" y="129"/>
                </a:lnTo>
                <a:lnTo>
                  <a:pt x="1536" y="948"/>
                </a:lnTo>
                <a:lnTo>
                  <a:pt x="1544" y="950"/>
                </a:lnTo>
                <a:lnTo>
                  <a:pt x="1549" y="948"/>
                </a:lnTo>
                <a:lnTo>
                  <a:pt x="1551" y="950"/>
                </a:lnTo>
                <a:lnTo>
                  <a:pt x="1553" y="952"/>
                </a:lnTo>
                <a:lnTo>
                  <a:pt x="1557" y="952"/>
                </a:lnTo>
                <a:lnTo>
                  <a:pt x="1557" y="958"/>
                </a:lnTo>
                <a:lnTo>
                  <a:pt x="1551" y="956"/>
                </a:lnTo>
                <a:lnTo>
                  <a:pt x="1547" y="956"/>
                </a:lnTo>
                <a:lnTo>
                  <a:pt x="1538" y="958"/>
                </a:lnTo>
                <a:lnTo>
                  <a:pt x="1538" y="954"/>
                </a:lnTo>
                <a:lnTo>
                  <a:pt x="1536" y="956"/>
                </a:lnTo>
                <a:lnTo>
                  <a:pt x="1536" y="954"/>
                </a:lnTo>
                <a:lnTo>
                  <a:pt x="1553" y="952"/>
                </a:lnTo>
                <a:lnTo>
                  <a:pt x="1536" y="952"/>
                </a:lnTo>
                <a:lnTo>
                  <a:pt x="1536" y="948"/>
                </a:lnTo>
                <a:lnTo>
                  <a:pt x="1459" y="129"/>
                </a:lnTo>
                <a:lnTo>
                  <a:pt x="1538" y="975"/>
                </a:lnTo>
                <a:lnTo>
                  <a:pt x="1540" y="977"/>
                </a:lnTo>
                <a:lnTo>
                  <a:pt x="1538" y="977"/>
                </a:lnTo>
                <a:lnTo>
                  <a:pt x="1538" y="975"/>
                </a:lnTo>
                <a:lnTo>
                  <a:pt x="1459" y="129"/>
                </a:lnTo>
                <a:lnTo>
                  <a:pt x="1536" y="975"/>
                </a:lnTo>
                <a:lnTo>
                  <a:pt x="1536" y="977"/>
                </a:lnTo>
                <a:lnTo>
                  <a:pt x="1534" y="977"/>
                </a:lnTo>
                <a:lnTo>
                  <a:pt x="1536" y="975"/>
                </a:lnTo>
                <a:lnTo>
                  <a:pt x="1459" y="129"/>
                </a:lnTo>
                <a:lnTo>
                  <a:pt x="1530" y="898"/>
                </a:lnTo>
                <a:lnTo>
                  <a:pt x="1530" y="900"/>
                </a:lnTo>
                <a:lnTo>
                  <a:pt x="1528" y="898"/>
                </a:lnTo>
                <a:lnTo>
                  <a:pt x="1530" y="898"/>
                </a:lnTo>
                <a:lnTo>
                  <a:pt x="1459" y="129"/>
                </a:lnTo>
                <a:lnTo>
                  <a:pt x="1517" y="996"/>
                </a:lnTo>
                <a:lnTo>
                  <a:pt x="1519" y="998"/>
                </a:lnTo>
                <a:lnTo>
                  <a:pt x="1522" y="1000"/>
                </a:lnTo>
                <a:lnTo>
                  <a:pt x="1524" y="1000"/>
                </a:lnTo>
                <a:lnTo>
                  <a:pt x="1524" y="998"/>
                </a:lnTo>
                <a:lnTo>
                  <a:pt x="1524" y="994"/>
                </a:lnTo>
                <a:lnTo>
                  <a:pt x="1526" y="987"/>
                </a:lnTo>
                <a:lnTo>
                  <a:pt x="1528" y="981"/>
                </a:lnTo>
                <a:lnTo>
                  <a:pt x="1532" y="981"/>
                </a:lnTo>
                <a:lnTo>
                  <a:pt x="1534" y="983"/>
                </a:lnTo>
                <a:lnTo>
                  <a:pt x="1532" y="989"/>
                </a:lnTo>
                <a:lnTo>
                  <a:pt x="1534" y="993"/>
                </a:lnTo>
                <a:lnTo>
                  <a:pt x="1536" y="991"/>
                </a:lnTo>
                <a:lnTo>
                  <a:pt x="1538" y="987"/>
                </a:lnTo>
                <a:lnTo>
                  <a:pt x="1540" y="983"/>
                </a:lnTo>
                <a:lnTo>
                  <a:pt x="1538" y="983"/>
                </a:lnTo>
                <a:lnTo>
                  <a:pt x="1540" y="981"/>
                </a:lnTo>
                <a:lnTo>
                  <a:pt x="1544" y="975"/>
                </a:lnTo>
                <a:lnTo>
                  <a:pt x="1544" y="970"/>
                </a:lnTo>
                <a:lnTo>
                  <a:pt x="1544" y="966"/>
                </a:lnTo>
                <a:lnTo>
                  <a:pt x="1542" y="970"/>
                </a:lnTo>
                <a:lnTo>
                  <a:pt x="1540" y="971"/>
                </a:lnTo>
                <a:lnTo>
                  <a:pt x="1538" y="968"/>
                </a:lnTo>
                <a:lnTo>
                  <a:pt x="1540" y="964"/>
                </a:lnTo>
                <a:lnTo>
                  <a:pt x="1538" y="966"/>
                </a:lnTo>
                <a:lnTo>
                  <a:pt x="1538" y="962"/>
                </a:lnTo>
                <a:lnTo>
                  <a:pt x="1555" y="962"/>
                </a:lnTo>
                <a:lnTo>
                  <a:pt x="1553" y="979"/>
                </a:lnTo>
                <a:lnTo>
                  <a:pt x="1549" y="996"/>
                </a:lnTo>
                <a:lnTo>
                  <a:pt x="1547" y="998"/>
                </a:lnTo>
                <a:lnTo>
                  <a:pt x="1547" y="996"/>
                </a:lnTo>
                <a:lnTo>
                  <a:pt x="1547" y="993"/>
                </a:lnTo>
                <a:lnTo>
                  <a:pt x="1547" y="987"/>
                </a:lnTo>
                <a:lnTo>
                  <a:pt x="1546" y="983"/>
                </a:lnTo>
                <a:lnTo>
                  <a:pt x="1544" y="985"/>
                </a:lnTo>
                <a:lnTo>
                  <a:pt x="1546" y="996"/>
                </a:lnTo>
                <a:lnTo>
                  <a:pt x="1546" y="1000"/>
                </a:lnTo>
                <a:lnTo>
                  <a:pt x="1544" y="1002"/>
                </a:lnTo>
                <a:lnTo>
                  <a:pt x="1542" y="1004"/>
                </a:lnTo>
                <a:lnTo>
                  <a:pt x="1532" y="1000"/>
                </a:lnTo>
                <a:lnTo>
                  <a:pt x="1530" y="1000"/>
                </a:lnTo>
                <a:lnTo>
                  <a:pt x="1530" y="1002"/>
                </a:lnTo>
                <a:lnTo>
                  <a:pt x="1532" y="1010"/>
                </a:lnTo>
                <a:lnTo>
                  <a:pt x="1532" y="1018"/>
                </a:lnTo>
                <a:lnTo>
                  <a:pt x="1530" y="1025"/>
                </a:lnTo>
                <a:lnTo>
                  <a:pt x="1528" y="1027"/>
                </a:lnTo>
                <a:lnTo>
                  <a:pt x="1528" y="1023"/>
                </a:lnTo>
                <a:lnTo>
                  <a:pt x="1528" y="1016"/>
                </a:lnTo>
                <a:lnTo>
                  <a:pt x="1526" y="1016"/>
                </a:lnTo>
                <a:lnTo>
                  <a:pt x="1524" y="1018"/>
                </a:lnTo>
                <a:lnTo>
                  <a:pt x="1522" y="1021"/>
                </a:lnTo>
                <a:lnTo>
                  <a:pt x="1522" y="1029"/>
                </a:lnTo>
                <a:lnTo>
                  <a:pt x="1521" y="1042"/>
                </a:lnTo>
                <a:lnTo>
                  <a:pt x="1522" y="1046"/>
                </a:lnTo>
                <a:lnTo>
                  <a:pt x="1522" y="1048"/>
                </a:lnTo>
                <a:lnTo>
                  <a:pt x="1521" y="1050"/>
                </a:lnTo>
                <a:lnTo>
                  <a:pt x="1519" y="1052"/>
                </a:lnTo>
                <a:lnTo>
                  <a:pt x="1517" y="1052"/>
                </a:lnTo>
                <a:lnTo>
                  <a:pt x="1515" y="1048"/>
                </a:lnTo>
                <a:lnTo>
                  <a:pt x="1511" y="1046"/>
                </a:lnTo>
                <a:lnTo>
                  <a:pt x="1507" y="1046"/>
                </a:lnTo>
                <a:lnTo>
                  <a:pt x="1505" y="1050"/>
                </a:lnTo>
                <a:lnTo>
                  <a:pt x="1503" y="1058"/>
                </a:lnTo>
                <a:lnTo>
                  <a:pt x="1499" y="1064"/>
                </a:lnTo>
                <a:lnTo>
                  <a:pt x="1496" y="1067"/>
                </a:lnTo>
                <a:lnTo>
                  <a:pt x="1494" y="1067"/>
                </a:lnTo>
                <a:lnTo>
                  <a:pt x="1496" y="1062"/>
                </a:lnTo>
                <a:lnTo>
                  <a:pt x="1498" y="1052"/>
                </a:lnTo>
                <a:lnTo>
                  <a:pt x="1496" y="1054"/>
                </a:lnTo>
                <a:lnTo>
                  <a:pt x="1492" y="1054"/>
                </a:lnTo>
                <a:lnTo>
                  <a:pt x="1490" y="1054"/>
                </a:lnTo>
                <a:lnTo>
                  <a:pt x="1488" y="1050"/>
                </a:lnTo>
                <a:lnTo>
                  <a:pt x="1490" y="1046"/>
                </a:lnTo>
                <a:lnTo>
                  <a:pt x="1492" y="1042"/>
                </a:lnTo>
                <a:lnTo>
                  <a:pt x="1496" y="1041"/>
                </a:lnTo>
                <a:lnTo>
                  <a:pt x="1501" y="1042"/>
                </a:lnTo>
                <a:lnTo>
                  <a:pt x="1505" y="1041"/>
                </a:lnTo>
                <a:lnTo>
                  <a:pt x="1505" y="1037"/>
                </a:lnTo>
                <a:lnTo>
                  <a:pt x="1505" y="1027"/>
                </a:lnTo>
                <a:lnTo>
                  <a:pt x="1505" y="1019"/>
                </a:lnTo>
                <a:lnTo>
                  <a:pt x="1507" y="1014"/>
                </a:lnTo>
                <a:lnTo>
                  <a:pt x="1505" y="1016"/>
                </a:lnTo>
                <a:lnTo>
                  <a:pt x="1499" y="1027"/>
                </a:lnTo>
                <a:lnTo>
                  <a:pt x="1498" y="1029"/>
                </a:lnTo>
                <a:lnTo>
                  <a:pt x="1498" y="1027"/>
                </a:lnTo>
                <a:lnTo>
                  <a:pt x="1496" y="1025"/>
                </a:lnTo>
                <a:lnTo>
                  <a:pt x="1494" y="1025"/>
                </a:lnTo>
                <a:lnTo>
                  <a:pt x="1496" y="1023"/>
                </a:lnTo>
                <a:lnTo>
                  <a:pt x="1499" y="1016"/>
                </a:lnTo>
                <a:lnTo>
                  <a:pt x="1501" y="1014"/>
                </a:lnTo>
                <a:lnTo>
                  <a:pt x="1503" y="1016"/>
                </a:lnTo>
                <a:lnTo>
                  <a:pt x="1505" y="1016"/>
                </a:lnTo>
                <a:lnTo>
                  <a:pt x="1507" y="1014"/>
                </a:lnTo>
                <a:lnTo>
                  <a:pt x="1513" y="1008"/>
                </a:lnTo>
                <a:lnTo>
                  <a:pt x="1517" y="1004"/>
                </a:lnTo>
                <a:lnTo>
                  <a:pt x="1515" y="1004"/>
                </a:lnTo>
                <a:lnTo>
                  <a:pt x="1494" y="1016"/>
                </a:lnTo>
                <a:lnTo>
                  <a:pt x="1486" y="1021"/>
                </a:lnTo>
                <a:lnTo>
                  <a:pt x="1490" y="1018"/>
                </a:lnTo>
                <a:lnTo>
                  <a:pt x="1490" y="1016"/>
                </a:lnTo>
                <a:lnTo>
                  <a:pt x="1496" y="1012"/>
                </a:lnTo>
                <a:lnTo>
                  <a:pt x="1511" y="1006"/>
                </a:lnTo>
                <a:lnTo>
                  <a:pt x="1513" y="1002"/>
                </a:lnTo>
                <a:lnTo>
                  <a:pt x="1515" y="996"/>
                </a:lnTo>
                <a:lnTo>
                  <a:pt x="1515" y="994"/>
                </a:lnTo>
                <a:lnTo>
                  <a:pt x="1517" y="994"/>
                </a:lnTo>
                <a:lnTo>
                  <a:pt x="1517" y="996"/>
                </a:lnTo>
                <a:lnTo>
                  <a:pt x="1459" y="129"/>
                </a:lnTo>
                <a:lnTo>
                  <a:pt x="1515" y="925"/>
                </a:lnTo>
                <a:lnTo>
                  <a:pt x="1517" y="925"/>
                </a:lnTo>
                <a:lnTo>
                  <a:pt x="1515" y="927"/>
                </a:lnTo>
                <a:lnTo>
                  <a:pt x="1515" y="925"/>
                </a:lnTo>
                <a:lnTo>
                  <a:pt x="1459" y="129"/>
                </a:lnTo>
                <a:lnTo>
                  <a:pt x="1507" y="943"/>
                </a:lnTo>
                <a:lnTo>
                  <a:pt x="1511" y="939"/>
                </a:lnTo>
                <a:lnTo>
                  <a:pt x="1511" y="937"/>
                </a:lnTo>
                <a:lnTo>
                  <a:pt x="1513" y="931"/>
                </a:lnTo>
                <a:lnTo>
                  <a:pt x="1515" y="935"/>
                </a:lnTo>
                <a:lnTo>
                  <a:pt x="1515" y="939"/>
                </a:lnTo>
                <a:lnTo>
                  <a:pt x="1515" y="943"/>
                </a:lnTo>
                <a:lnTo>
                  <a:pt x="1507" y="946"/>
                </a:lnTo>
                <a:lnTo>
                  <a:pt x="1507" y="943"/>
                </a:lnTo>
                <a:lnTo>
                  <a:pt x="1459" y="129"/>
                </a:lnTo>
                <a:lnTo>
                  <a:pt x="1507" y="962"/>
                </a:lnTo>
                <a:lnTo>
                  <a:pt x="1511" y="960"/>
                </a:lnTo>
                <a:lnTo>
                  <a:pt x="1513" y="958"/>
                </a:lnTo>
                <a:lnTo>
                  <a:pt x="1513" y="960"/>
                </a:lnTo>
                <a:lnTo>
                  <a:pt x="1515" y="958"/>
                </a:lnTo>
                <a:lnTo>
                  <a:pt x="1517" y="960"/>
                </a:lnTo>
                <a:lnTo>
                  <a:pt x="1513" y="962"/>
                </a:lnTo>
                <a:lnTo>
                  <a:pt x="1507" y="968"/>
                </a:lnTo>
                <a:lnTo>
                  <a:pt x="1503" y="973"/>
                </a:lnTo>
                <a:lnTo>
                  <a:pt x="1501" y="979"/>
                </a:lnTo>
                <a:lnTo>
                  <a:pt x="1494" y="983"/>
                </a:lnTo>
                <a:lnTo>
                  <a:pt x="1494" y="981"/>
                </a:lnTo>
                <a:lnTo>
                  <a:pt x="1496" y="979"/>
                </a:lnTo>
                <a:lnTo>
                  <a:pt x="1492" y="981"/>
                </a:lnTo>
                <a:lnTo>
                  <a:pt x="1490" y="981"/>
                </a:lnTo>
                <a:lnTo>
                  <a:pt x="1488" y="981"/>
                </a:lnTo>
                <a:lnTo>
                  <a:pt x="1490" y="979"/>
                </a:lnTo>
                <a:lnTo>
                  <a:pt x="1490" y="970"/>
                </a:lnTo>
                <a:lnTo>
                  <a:pt x="1488" y="975"/>
                </a:lnTo>
                <a:lnTo>
                  <a:pt x="1488" y="964"/>
                </a:lnTo>
                <a:lnTo>
                  <a:pt x="1486" y="964"/>
                </a:lnTo>
                <a:lnTo>
                  <a:pt x="1488" y="960"/>
                </a:lnTo>
                <a:lnTo>
                  <a:pt x="1492" y="960"/>
                </a:lnTo>
                <a:lnTo>
                  <a:pt x="1494" y="968"/>
                </a:lnTo>
                <a:lnTo>
                  <a:pt x="1499" y="971"/>
                </a:lnTo>
                <a:lnTo>
                  <a:pt x="1503" y="973"/>
                </a:lnTo>
                <a:lnTo>
                  <a:pt x="1505" y="971"/>
                </a:lnTo>
                <a:lnTo>
                  <a:pt x="1507" y="962"/>
                </a:lnTo>
                <a:lnTo>
                  <a:pt x="1459" y="129"/>
                </a:lnTo>
                <a:lnTo>
                  <a:pt x="1488" y="119"/>
                </a:lnTo>
                <a:lnTo>
                  <a:pt x="1488" y="121"/>
                </a:lnTo>
                <a:lnTo>
                  <a:pt x="1490" y="121"/>
                </a:lnTo>
                <a:lnTo>
                  <a:pt x="1488" y="119"/>
                </a:lnTo>
                <a:lnTo>
                  <a:pt x="1459" y="129"/>
                </a:lnTo>
                <a:lnTo>
                  <a:pt x="1432" y="92"/>
                </a:lnTo>
                <a:lnTo>
                  <a:pt x="1430" y="92"/>
                </a:lnTo>
                <a:lnTo>
                  <a:pt x="1428" y="94"/>
                </a:lnTo>
                <a:lnTo>
                  <a:pt x="1430" y="96"/>
                </a:lnTo>
                <a:lnTo>
                  <a:pt x="1430" y="94"/>
                </a:lnTo>
                <a:lnTo>
                  <a:pt x="1432" y="92"/>
                </a:lnTo>
                <a:lnTo>
                  <a:pt x="1459" y="129"/>
                </a:lnTo>
                <a:lnTo>
                  <a:pt x="1553" y="376"/>
                </a:lnTo>
                <a:lnTo>
                  <a:pt x="1546" y="426"/>
                </a:lnTo>
                <a:lnTo>
                  <a:pt x="1544" y="418"/>
                </a:lnTo>
                <a:lnTo>
                  <a:pt x="1544" y="422"/>
                </a:lnTo>
                <a:lnTo>
                  <a:pt x="1544" y="424"/>
                </a:lnTo>
                <a:lnTo>
                  <a:pt x="1544" y="422"/>
                </a:lnTo>
                <a:lnTo>
                  <a:pt x="1544" y="440"/>
                </a:lnTo>
                <a:lnTo>
                  <a:pt x="1546" y="445"/>
                </a:lnTo>
                <a:lnTo>
                  <a:pt x="1546" y="442"/>
                </a:lnTo>
                <a:lnTo>
                  <a:pt x="1546" y="440"/>
                </a:lnTo>
                <a:lnTo>
                  <a:pt x="1546" y="451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549" y="484"/>
                </a:lnTo>
                <a:lnTo>
                  <a:pt x="1549" y="488"/>
                </a:lnTo>
                <a:lnTo>
                  <a:pt x="1549" y="478"/>
                </a:lnTo>
                <a:lnTo>
                  <a:pt x="1551" y="491"/>
                </a:lnTo>
                <a:lnTo>
                  <a:pt x="1553" y="486"/>
                </a:lnTo>
                <a:lnTo>
                  <a:pt x="1553" y="480"/>
                </a:lnTo>
                <a:lnTo>
                  <a:pt x="1553" y="465"/>
                </a:lnTo>
                <a:lnTo>
                  <a:pt x="1551" y="445"/>
                </a:lnTo>
                <a:lnTo>
                  <a:pt x="1546" y="426"/>
                </a:lnTo>
                <a:lnTo>
                  <a:pt x="1555" y="374"/>
                </a:lnTo>
                <a:lnTo>
                  <a:pt x="1553" y="376"/>
                </a:lnTo>
                <a:lnTo>
                  <a:pt x="1459" y="129"/>
                </a:lnTo>
                <a:lnTo>
                  <a:pt x="1609" y="397"/>
                </a:lnTo>
                <a:lnTo>
                  <a:pt x="1609" y="386"/>
                </a:lnTo>
                <a:lnTo>
                  <a:pt x="1609" y="384"/>
                </a:lnTo>
                <a:lnTo>
                  <a:pt x="1605" y="372"/>
                </a:lnTo>
                <a:lnTo>
                  <a:pt x="1605" y="369"/>
                </a:lnTo>
                <a:lnTo>
                  <a:pt x="1603" y="372"/>
                </a:lnTo>
                <a:lnTo>
                  <a:pt x="1603" y="380"/>
                </a:lnTo>
                <a:lnTo>
                  <a:pt x="1605" y="390"/>
                </a:lnTo>
                <a:lnTo>
                  <a:pt x="1611" y="405"/>
                </a:lnTo>
                <a:lnTo>
                  <a:pt x="1609" y="397"/>
                </a:lnTo>
                <a:lnTo>
                  <a:pt x="1459" y="129"/>
                </a:lnTo>
                <a:lnTo>
                  <a:pt x="1618" y="943"/>
                </a:lnTo>
                <a:lnTo>
                  <a:pt x="1620" y="943"/>
                </a:lnTo>
                <a:lnTo>
                  <a:pt x="1624" y="943"/>
                </a:lnTo>
                <a:lnTo>
                  <a:pt x="1613" y="943"/>
                </a:lnTo>
                <a:lnTo>
                  <a:pt x="1618" y="943"/>
                </a:lnTo>
                <a:lnTo>
                  <a:pt x="1459" y="129"/>
                </a:lnTo>
                <a:lnTo>
                  <a:pt x="1551" y="524"/>
                </a:lnTo>
                <a:lnTo>
                  <a:pt x="1553" y="532"/>
                </a:lnTo>
                <a:lnTo>
                  <a:pt x="1553" y="528"/>
                </a:lnTo>
                <a:lnTo>
                  <a:pt x="1551" y="524"/>
                </a:lnTo>
                <a:lnTo>
                  <a:pt x="1459" y="129"/>
                </a:lnTo>
                <a:lnTo>
                  <a:pt x="1474" y="54"/>
                </a:lnTo>
                <a:lnTo>
                  <a:pt x="1473" y="52"/>
                </a:lnTo>
                <a:lnTo>
                  <a:pt x="1473" y="54"/>
                </a:lnTo>
                <a:lnTo>
                  <a:pt x="1474" y="54"/>
                </a:lnTo>
                <a:lnTo>
                  <a:pt x="1459" y="129"/>
                </a:lnTo>
                <a:lnTo>
                  <a:pt x="1419" y="42"/>
                </a:lnTo>
                <a:lnTo>
                  <a:pt x="1419" y="44"/>
                </a:lnTo>
                <a:lnTo>
                  <a:pt x="1421" y="44"/>
                </a:lnTo>
                <a:lnTo>
                  <a:pt x="1421" y="42"/>
                </a:lnTo>
                <a:lnTo>
                  <a:pt x="1419" y="42"/>
                </a:lnTo>
                <a:lnTo>
                  <a:pt x="1459" y="129"/>
                </a:lnTo>
                <a:lnTo>
                  <a:pt x="1417" y="34"/>
                </a:lnTo>
                <a:lnTo>
                  <a:pt x="1419" y="34"/>
                </a:lnTo>
                <a:lnTo>
                  <a:pt x="1421" y="33"/>
                </a:lnTo>
                <a:lnTo>
                  <a:pt x="1421" y="31"/>
                </a:lnTo>
                <a:lnTo>
                  <a:pt x="1421" y="29"/>
                </a:lnTo>
                <a:lnTo>
                  <a:pt x="1421" y="27"/>
                </a:lnTo>
                <a:lnTo>
                  <a:pt x="1419" y="27"/>
                </a:lnTo>
                <a:lnTo>
                  <a:pt x="1419" y="29"/>
                </a:lnTo>
                <a:lnTo>
                  <a:pt x="1417" y="29"/>
                </a:lnTo>
                <a:lnTo>
                  <a:pt x="1417" y="31"/>
                </a:lnTo>
                <a:lnTo>
                  <a:pt x="1417" y="33"/>
                </a:lnTo>
                <a:lnTo>
                  <a:pt x="1417" y="34"/>
                </a:lnTo>
                <a:lnTo>
                  <a:pt x="1459" y="129"/>
                </a:lnTo>
                <a:lnTo>
                  <a:pt x="1413" y="13"/>
                </a:lnTo>
                <a:lnTo>
                  <a:pt x="1415" y="15"/>
                </a:lnTo>
                <a:lnTo>
                  <a:pt x="1415" y="13"/>
                </a:lnTo>
                <a:lnTo>
                  <a:pt x="1417" y="11"/>
                </a:lnTo>
                <a:lnTo>
                  <a:pt x="1417" y="10"/>
                </a:lnTo>
                <a:lnTo>
                  <a:pt x="1417" y="8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3" y="10"/>
                </a:lnTo>
                <a:lnTo>
                  <a:pt x="1413" y="11"/>
                </a:lnTo>
                <a:lnTo>
                  <a:pt x="1413" y="13"/>
                </a:lnTo>
                <a:lnTo>
                  <a:pt x="1459" y="129"/>
                </a:lnTo>
                <a:lnTo>
                  <a:pt x="1426" y="15"/>
                </a:lnTo>
                <a:lnTo>
                  <a:pt x="1426" y="13"/>
                </a:lnTo>
                <a:lnTo>
                  <a:pt x="1426" y="11"/>
                </a:lnTo>
                <a:lnTo>
                  <a:pt x="1426" y="10"/>
                </a:lnTo>
                <a:lnTo>
                  <a:pt x="1425" y="11"/>
                </a:lnTo>
                <a:lnTo>
                  <a:pt x="1425" y="13"/>
                </a:lnTo>
                <a:lnTo>
                  <a:pt x="1425" y="15"/>
                </a:lnTo>
                <a:lnTo>
                  <a:pt x="1426" y="15"/>
                </a:lnTo>
                <a:lnTo>
                  <a:pt x="1459" y="129"/>
                </a:lnTo>
                <a:lnTo>
                  <a:pt x="1428" y="34"/>
                </a:lnTo>
                <a:lnTo>
                  <a:pt x="1428" y="36"/>
                </a:lnTo>
                <a:lnTo>
                  <a:pt x="1430" y="34"/>
                </a:lnTo>
                <a:lnTo>
                  <a:pt x="1430" y="33"/>
                </a:lnTo>
                <a:lnTo>
                  <a:pt x="1428" y="34"/>
                </a:lnTo>
                <a:lnTo>
                  <a:pt x="1459" y="129"/>
                </a:lnTo>
                <a:lnTo>
                  <a:pt x="1459" y="90"/>
                </a:lnTo>
                <a:lnTo>
                  <a:pt x="1459" y="88"/>
                </a:lnTo>
                <a:lnTo>
                  <a:pt x="1457" y="88"/>
                </a:lnTo>
                <a:lnTo>
                  <a:pt x="1459" y="90"/>
                </a:lnTo>
                <a:lnTo>
                  <a:pt x="1459" y="129"/>
                </a:lnTo>
                <a:lnTo>
                  <a:pt x="1480" y="65"/>
                </a:lnTo>
                <a:lnTo>
                  <a:pt x="1478" y="65"/>
                </a:lnTo>
                <a:lnTo>
                  <a:pt x="1478" y="67"/>
                </a:lnTo>
                <a:lnTo>
                  <a:pt x="1480" y="65"/>
                </a:lnTo>
                <a:lnTo>
                  <a:pt x="1459" y="129"/>
                </a:lnTo>
                <a:lnTo>
                  <a:pt x="1505" y="359"/>
                </a:lnTo>
                <a:lnTo>
                  <a:pt x="1503" y="351"/>
                </a:lnTo>
                <a:lnTo>
                  <a:pt x="1503" y="355"/>
                </a:lnTo>
                <a:lnTo>
                  <a:pt x="1505" y="359"/>
                </a:lnTo>
                <a:lnTo>
                  <a:pt x="1459" y="129"/>
                </a:lnTo>
                <a:lnTo>
                  <a:pt x="1434" y="40"/>
                </a:lnTo>
                <a:lnTo>
                  <a:pt x="1436" y="40"/>
                </a:lnTo>
                <a:lnTo>
                  <a:pt x="1436" y="38"/>
                </a:lnTo>
                <a:lnTo>
                  <a:pt x="1438" y="38"/>
                </a:lnTo>
                <a:lnTo>
                  <a:pt x="1436" y="36"/>
                </a:lnTo>
                <a:lnTo>
                  <a:pt x="1438" y="36"/>
                </a:lnTo>
                <a:lnTo>
                  <a:pt x="1438" y="34"/>
                </a:lnTo>
                <a:lnTo>
                  <a:pt x="1436" y="33"/>
                </a:lnTo>
                <a:lnTo>
                  <a:pt x="1438" y="33"/>
                </a:lnTo>
                <a:lnTo>
                  <a:pt x="1436" y="33"/>
                </a:lnTo>
                <a:lnTo>
                  <a:pt x="1434" y="33"/>
                </a:lnTo>
                <a:lnTo>
                  <a:pt x="1434" y="34"/>
                </a:lnTo>
                <a:lnTo>
                  <a:pt x="1432" y="36"/>
                </a:lnTo>
                <a:lnTo>
                  <a:pt x="1432" y="40"/>
                </a:lnTo>
                <a:lnTo>
                  <a:pt x="1434" y="40"/>
                </a:lnTo>
                <a:lnTo>
                  <a:pt x="1459" y="129"/>
                </a:lnTo>
                <a:lnTo>
                  <a:pt x="1440" y="77"/>
                </a:lnTo>
                <a:lnTo>
                  <a:pt x="1442" y="77"/>
                </a:lnTo>
                <a:lnTo>
                  <a:pt x="1442" y="75"/>
                </a:lnTo>
                <a:lnTo>
                  <a:pt x="1442" y="73"/>
                </a:lnTo>
                <a:lnTo>
                  <a:pt x="1440" y="73"/>
                </a:lnTo>
                <a:lnTo>
                  <a:pt x="1440" y="75"/>
                </a:lnTo>
                <a:lnTo>
                  <a:pt x="1440" y="77"/>
                </a:lnTo>
                <a:lnTo>
                  <a:pt x="1459" y="129"/>
                </a:lnTo>
                <a:lnTo>
                  <a:pt x="1448" y="59"/>
                </a:lnTo>
                <a:lnTo>
                  <a:pt x="1450" y="61"/>
                </a:lnTo>
                <a:lnTo>
                  <a:pt x="1451" y="61"/>
                </a:lnTo>
                <a:lnTo>
                  <a:pt x="1451" y="59"/>
                </a:lnTo>
                <a:lnTo>
                  <a:pt x="1451" y="58"/>
                </a:lnTo>
                <a:lnTo>
                  <a:pt x="1450" y="58"/>
                </a:lnTo>
                <a:lnTo>
                  <a:pt x="1448" y="58"/>
                </a:lnTo>
                <a:lnTo>
                  <a:pt x="1448" y="59"/>
                </a:lnTo>
                <a:lnTo>
                  <a:pt x="1459" y="129"/>
                </a:lnTo>
                <a:lnTo>
                  <a:pt x="1438" y="2"/>
                </a:lnTo>
                <a:lnTo>
                  <a:pt x="1436" y="2"/>
                </a:lnTo>
                <a:lnTo>
                  <a:pt x="1436" y="4"/>
                </a:lnTo>
                <a:lnTo>
                  <a:pt x="1438" y="2"/>
                </a:lnTo>
                <a:lnTo>
                  <a:pt x="1459" y="129"/>
                </a:lnTo>
                <a:lnTo>
                  <a:pt x="1442" y="54"/>
                </a:lnTo>
                <a:lnTo>
                  <a:pt x="1444" y="52"/>
                </a:lnTo>
                <a:lnTo>
                  <a:pt x="1444" y="50"/>
                </a:lnTo>
                <a:lnTo>
                  <a:pt x="1442" y="52"/>
                </a:lnTo>
                <a:lnTo>
                  <a:pt x="1442" y="54"/>
                </a:lnTo>
                <a:lnTo>
                  <a:pt x="1459" y="129"/>
                </a:lnTo>
                <a:lnTo>
                  <a:pt x="1544" y="981"/>
                </a:lnTo>
                <a:lnTo>
                  <a:pt x="1544" y="983"/>
                </a:lnTo>
                <a:lnTo>
                  <a:pt x="1546" y="981"/>
                </a:lnTo>
                <a:lnTo>
                  <a:pt x="1544" y="981"/>
                </a:lnTo>
                <a:lnTo>
                  <a:pt x="1459" y="129"/>
                </a:lnTo>
                <a:lnTo>
                  <a:pt x="40" y="461"/>
                </a:lnTo>
                <a:lnTo>
                  <a:pt x="40" y="463"/>
                </a:lnTo>
                <a:lnTo>
                  <a:pt x="42" y="459"/>
                </a:lnTo>
                <a:lnTo>
                  <a:pt x="40" y="461"/>
                </a:lnTo>
                <a:lnTo>
                  <a:pt x="1459" y="129"/>
                </a:lnTo>
                <a:lnTo>
                  <a:pt x="1609" y="369"/>
                </a:lnTo>
                <a:lnTo>
                  <a:pt x="1609" y="347"/>
                </a:lnTo>
                <a:lnTo>
                  <a:pt x="1609" y="349"/>
                </a:lnTo>
                <a:lnTo>
                  <a:pt x="1607" y="342"/>
                </a:lnTo>
                <a:lnTo>
                  <a:pt x="1605" y="336"/>
                </a:lnTo>
                <a:lnTo>
                  <a:pt x="1603" y="332"/>
                </a:lnTo>
                <a:lnTo>
                  <a:pt x="1601" y="332"/>
                </a:lnTo>
                <a:lnTo>
                  <a:pt x="1599" y="336"/>
                </a:lnTo>
                <a:lnTo>
                  <a:pt x="1601" y="353"/>
                </a:lnTo>
                <a:lnTo>
                  <a:pt x="1601" y="359"/>
                </a:lnTo>
                <a:lnTo>
                  <a:pt x="1601" y="346"/>
                </a:lnTo>
                <a:lnTo>
                  <a:pt x="1603" y="342"/>
                </a:lnTo>
                <a:lnTo>
                  <a:pt x="1605" y="347"/>
                </a:lnTo>
                <a:lnTo>
                  <a:pt x="1609" y="369"/>
                </a:lnTo>
                <a:lnTo>
                  <a:pt x="1459" y="129"/>
                </a:lnTo>
                <a:lnTo>
                  <a:pt x="1519" y="449"/>
                </a:lnTo>
                <a:lnTo>
                  <a:pt x="1517" y="407"/>
                </a:lnTo>
                <a:lnTo>
                  <a:pt x="1519" y="442"/>
                </a:lnTo>
                <a:lnTo>
                  <a:pt x="1519" y="449"/>
                </a:lnTo>
                <a:lnTo>
                  <a:pt x="1459" y="129"/>
                </a:lnTo>
                <a:lnTo>
                  <a:pt x="40" y="465"/>
                </a:lnTo>
                <a:lnTo>
                  <a:pt x="38" y="466"/>
                </a:lnTo>
                <a:lnTo>
                  <a:pt x="38" y="470"/>
                </a:lnTo>
                <a:lnTo>
                  <a:pt x="40" y="470"/>
                </a:lnTo>
                <a:lnTo>
                  <a:pt x="42" y="468"/>
                </a:lnTo>
                <a:lnTo>
                  <a:pt x="42" y="465"/>
                </a:lnTo>
                <a:lnTo>
                  <a:pt x="40" y="465"/>
                </a:lnTo>
                <a:lnTo>
                  <a:pt x="1459" y="129"/>
                </a:lnTo>
                <a:lnTo>
                  <a:pt x="1572" y="824"/>
                </a:lnTo>
                <a:lnTo>
                  <a:pt x="1570" y="818"/>
                </a:lnTo>
                <a:lnTo>
                  <a:pt x="1572" y="818"/>
                </a:lnTo>
                <a:lnTo>
                  <a:pt x="1574" y="818"/>
                </a:lnTo>
                <a:lnTo>
                  <a:pt x="1576" y="816"/>
                </a:lnTo>
                <a:lnTo>
                  <a:pt x="1574" y="814"/>
                </a:lnTo>
                <a:lnTo>
                  <a:pt x="1572" y="812"/>
                </a:lnTo>
                <a:lnTo>
                  <a:pt x="1570" y="812"/>
                </a:lnTo>
                <a:lnTo>
                  <a:pt x="1572" y="810"/>
                </a:lnTo>
                <a:lnTo>
                  <a:pt x="1576" y="802"/>
                </a:lnTo>
                <a:lnTo>
                  <a:pt x="1572" y="806"/>
                </a:lnTo>
                <a:lnTo>
                  <a:pt x="1569" y="810"/>
                </a:lnTo>
                <a:lnTo>
                  <a:pt x="1569" y="806"/>
                </a:lnTo>
                <a:lnTo>
                  <a:pt x="1569" y="802"/>
                </a:lnTo>
                <a:lnTo>
                  <a:pt x="1567" y="802"/>
                </a:lnTo>
                <a:lnTo>
                  <a:pt x="1567" y="806"/>
                </a:lnTo>
                <a:lnTo>
                  <a:pt x="1563" y="808"/>
                </a:lnTo>
                <a:lnTo>
                  <a:pt x="1565" y="810"/>
                </a:lnTo>
                <a:lnTo>
                  <a:pt x="1563" y="812"/>
                </a:lnTo>
                <a:lnTo>
                  <a:pt x="1559" y="814"/>
                </a:lnTo>
                <a:lnTo>
                  <a:pt x="1563" y="814"/>
                </a:lnTo>
                <a:lnTo>
                  <a:pt x="1563" y="816"/>
                </a:lnTo>
                <a:lnTo>
                  <a:pt x="1563" y="818"/>
                </a:lnTo>
                <a:lnTo>
                  <a:pt x="1563" y="820"/>
                </a:lnTo>
                <a:lnTo>
                  <a:pt x="1565" y="822"/>
                </a:lnTo>
                <a:lnTo>
                  <a:pt x="1567" y="822"/>
                </a:lnTo>
                <a:lnTo>
                  <a:pt x="1567" y="826"/>
                </a:lnTo>
                <a:lnTo>
                  <a:pt x="1569" y="826"/>
                </a:lnTo>
                <a:lnTo>
                  <a:pt x="1570" y="826"/>
                </a:lnTo>
                <a:lnTo>
                  <a:pt x="1572" y="826"/>
                </a:lnTo>
                <a:lnTo>
                  <a:pt x="1572" y="824"/>
                </a:lnTo>
                <a:lnTo>
                  <a:pt x="1459" y="129"/>
                </a:lnTo>
                <a:lnTo>
                  <a:pt x="1597" y="943"/>
                </a:lnTo>
                <a:lnTo>
                  <a:pt x="1592" y="943"/>
                </a:lnTo>
                <a:lnTo>
                  <a:pt x="1597" y="945"/>
                </a:lnTo>
                <a:lnTo>
                  <a:pt x="1597" y="943"/>
                </a:lnTo>
                <a:lnTo>
                  <a:pt x="1459" y="129"/>
                </a:lnTo>
                <a:lnTo>
                  <a:pt x="33" y="428"/>
                </a:lnTo>
                <a:lnTo>
                  <a:pt x="33" y="420"/>
                </a:lnTo>
                <a:lnTo>
                  <a:pt x="33" y="417"/>
                </a:lnTo>
                <a:lnTo>
                  <a:pt x="31" y="418"/>
                </a:lnTo>
                <a:lnTo>
                  <a:pt x="31" y="420"/>
                </a:lnTo>
                <a:lnTo>
                  <a:pt x="31" y="418"/>
                </a:lnTo>
                <a:lnTo>
                  <a:pt x="31" y="411"/>
                </a:lnTo>
                <a:lnTo>
                  <a:pt x="29" y="424"/>
                </a:lnTo>
                <a:lnTo>
                  <a:pt x="29" y="436"/>
                </a:lnTo>
                <a:lnTo>
                  <a:pt x="31" y="428"/>
                </a:lnTo>
                <a:lnTo>
                  <a:pt x="33" y="428"/>
                </a:lnTo>
                <a:lnTo>
                  <a:pt x="1459" y="129"/>
                </a:lnTo>
                <a:lnTo>
                  <a:pt x="1599" y="941"/>
                </a:lnTo>
                <a:lnTo>
                  <a:pt x="1597" y="943"/>
                </a:lnTo>
                <a:lnTo>
                  <a:pt x="1601" y="941"/>
                </a:lnTo>
                <a:lnTo>
                  <a:pt x="1599" y="941"/>
                </a:lnTo>
                <a:lnTo>
                  <a:pt x="1459" y="129"/>
                </a:lnTo>
                <a:lnTo>
                  <a:pt x="1559" y="793"/>
                </a:lnTo>
                <a:lnTo>
                  <a:pt x="1561" y="793"/>
                </a:lnTo>
                <a:lnTo>
                  <a:pt x="1561" y="795"/>
                </a:lnTo>
                <a:lnTo>
                  <a:pt x="1561" y="797"/>
                </a:lnTo>
                <a:lnTo>
                  <a:pt x="1563" y="799"/>
                </a:lnTo>
                <a:lnTo>
                  <a:pt x="1565" y="799"/>
                </a:lnTo>
                <a:lnTo>
                  <a:pt x="1565" y="797"/>
                </a:lnTo>
                <a:lnTo>
                  <a:pt x="1565" y="795"/>
                </a:lnTo>
                <a:lnTo>
                  <a:pt x="1565" y="793"/>
                </a:lnTo>
                <a:lnTo>
                  <a:pt x="1565" y="791"/>
                </a:lnTo>
                <a:lnTo>
                  <a:pt x="1567" y="789"/>
                </a:lnTo>
                <a:lnTo>
                  <a:pt x="1563" y="791"/>
                </a:lnTo>
                <a:lnTo>
                  <a:pt x="1563" y="789"/>
                </a:lnTo>
                <a:lnTo>
                  <a:pt x="1561" y="789"/>
                </a:lnTo>
                <a:lnTo>
                  <a:pt x="1561" y="791"/>
                </a:lnTo>
                <a:lnTo>
                  <a:pt x="1561" y="793"/>
                </a:lnTo>
                <a:lnTo>
                  <a:pt x="1559" y="793"/>
                </a:lnTo>
                <a:lnTo>
                  <a:pt x="1459" y="129"/>
                </a:lnTo>
                <a:lnTo>
                  <a:pt x="1567" y="849"/>
                </a:lnTo>
                <a:lnTo>
                  <a:pt x="1567" y="847"/>
                </a:lnTo>
                <a:lnTo>
                  <a:pt x="1565" y="849"/>
                </a:lnTo>
                <a:lnTo>
                  <a:pt x="1565" y="862"/>
                </a:lnTo>
                <a:lnTo>
                  <a:pt x="1561" y="889"/>
                </a:lnTo>
                <a:lnTo>
                  <a:pt x="1561" y="893"/>
                </a:lnTo>
                <a:lnTo>
                  <a:pt x="1563" y="891"/>
                </a:lnTo>
                <a:lnTo>
                  <a:pt x="1567" y="883"/>
                </a:lnTo>
                <a:lnTo>
                  <a:pt x="1569" y="881"/>
                </a:lnTo>
                <a:lnTo>
                  <a:pt x="1569" y="879"/>
                </a:lnTo>
                <a:lnTo>
                  <a:pt x="1567" y="872"/>
                </a:lnTo>
                <a:lnTo>
                  <a:pt x="1567" y="862"/>
                </a:lnTo>
                <a:lnTo>
                  <a:pt x="1567" y="849"/>
                </a:lnTo>
                <a:lnTo>
                  <a:pt x="1459" y="129"/>
                </a:lnTo>
                <a:lnTo>
                  <a:pt x="1547" y="1129"/>
                </a:lnTo>
                <a:lnTo>
                  <a:pt x="1547" y="1131"/>
                </a:lnTo>
                <a:lnTo>
                  <a:pt x="1549" y="1129"/>
                </a:lnTo>
                <a:lnTo>
                  <a:pt x="1547" y="1129"/>
                </a:lnTo>
                <a:lnTo>
                  <a:pt x="1459" y="129"/>
                </a:lnTo>
                <a:lnTo>
                  <a:pt x="11" y="461"/>
                </a:lnTo>
                <a:lnTo>
                  <a:pt x="13" y="445"/>
                </a:lnTo>
                <a:lnTo>
                  <a:pt x="10" y="461"/>
                </a:lnTo>
                <a:lnTo>
                  <a:pt x="10" y="470"/>
                </a:lnTo>
                <a:lnTo>
                  <a:pt x="11" y="470"/>
                </a:lnTo>
                <a:lnTo>
                  <a:pt x="11" y="461"/>
                </a:lnTo>
                <a:lnTo>
                  <a:pt x="1459" y="129"/>
                </a:lnTo>
                <a:lnTo>
                  <a:pt x="2" y="626"/>
                </a:lnTo>
                <a:lnTo>
                  <a:pt x="0" y="618"/>
                </a:lnTo>
                <a:lnTo>
                  <a:pt x="0" y="628"/>
                </a:lnTo>
                <a:lnTo>
                  <a:pt x="2" y="628"/>
                </a:lnTo>
                <a:lnTo>
                  <a:pt x="2" y="626"/>
                </a:lnTo>
                <a:lnTo>
                  <a:pt x="1459" y="129"/>
                </a:lnTo>
                <a:lnTo>
                  <a:pt x="1572" y="862"/>
                </a:lnTo>
                <a:lnTo>
                  <a:pt x="1574" y="862"/>
                </a:lnTo>
                <a:lnTo>
                  <a:pt x="1576" y="862"/>
                </a:lnTo>
                <a:lnTo>
                  <a:pt x="1578" y="858"/>
                </a:lnTo>
                <a:lnTo>
                  <a:pt x="1574" y="850"/>
                </a:lnTo>
                <a:lnTo>
                  <a:pt x="1572" y="850"/>
                </a:lnTo>
                <a:lnTo>
                  <a:pt x="1572" y="852"/>
                </a:lnTo>
                <a:lnTo>
                  <a:pt x="1570" y="856"/>
                </a:lnTo>
                <a:lnTo>
                  <a:pt x="1570" y="862"/>
                </a:lnTo>
                <a:lnTo>
                  <a:pt x="1572" y="862"/>
                </a:lnTo>
                <a:lnTo>
                  <a:pt x="1459" y="129"/>
                </a:lnTo>
                <a:lnTo>
                  <a:pt x="1570" y="693"/>
                </a:lnTo>
                <a:lnTo>
                  <a:pt x="1570" y="691"/>
                </a:lnTo>
                <a:lnTo>
                  <a:pt x="1569" y="691"/>
                </a:lnTo>
                <a:lnTo>
                  <a:pt x="1567" y="699"/>
                </a:lnTo>
                <a:lnTo>
                  <a:pt x="1569" y="701"/>
                </a:lnTo>
                <a:lnTo>
                  <a:pt x="1572" y="705"/>
                </a:lnTo>
                <a:lnTo>
                  <a:pt x="1572" y="703"/>
                </a:lnTo>
                <a:lnTo>
                  <a:pt x="1570" y="699"/>
                </a:lnTo>
                <a:lnTo>
                  <a:pt x="1569" y="695"/>
                </a:lnTo>
                <a:lnTo>
                  <a:pt x="1570" y="693"/>
                </a:lnTo>
                <a:lnTo>
                  <a:pt x="1459" y="129"/>
                </a:lnTo>
                <a:lnTo>
                  <a:pt x="1565" y="1137"/>
                </a:lnTo>
                <a:lnTo>
                  <a:pt x="1567" y="1133"/>
                </a:lnTo>
                <a:lnTo>
                  <a:pt x="1565" y="1135"/>
                </a:lnTo>
                <a:lnTo>
                  <a:pt x="1565" y="1137"/>
                </a:lnTo>
                <a:lnTo>
                  <a:pt x="1459" y="129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>
              <a:effectLst>
                <a:outerShdw blurRad="50800" dist="508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タイトル プレースホルダー 2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00174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7" name="日付プレースホルダー 1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8E871F3-E5A4-46AF-A85E-59A656CF373F}" type="datetimeFigureOut">
              <a:rPr kumimoji="1" lang="ja-JP" altLang="en-US" smtClean="0"/>
              <a:t>2017/9/1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2" name="スライド番号プレースホルダー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8BC9D7-32FC-4AAF-905C-26CF4BD0F04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gradFill flip="none" rotWithShape="1">
            <a:gsLst>
              <a:gs pos="60000">
                <a:schemeClr val="tx2"/>
              </a:gs>
              <a:gs pos="100000">
                <a:schemeClr val="tx2">
                  <a:tint val="20000"/>
                </a:schemeClr>
              </a:gs>
            </a:gsLst>
            <a:lin ang="5400000" scaled="1"/>
            <a:tileRect/>
          </a:gradFill>
          <a:effectLst>
            <a:outerShdw blurRad="127000" algn="tl" rotWithShape="0">
              <a:schemeClr val="bg1"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u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tint val="75000"/>
          </a:schemeClr>
        </a:buClr>
        <a:buSzPct val="55000"/>
        <a:buFont typeface="Wingdings"/>
        <a:buChar char="u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SzPct val="55000"/>
        <a:buFont typeface="Wingdings"/>
        <a:buChar char="u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50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>
            <a:shade val="75000"/>
          </a:schemeClr>
        </a:buClr>
        <a:buSzPct val="45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>
            <a:shade val="75000"/>
          </a:schemeClr>
        </a:buClr>
        <a:buSzPct val="6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tx2">
            <a:tint val="50000"/>
          </a:schemeClr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4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o.jp/imgres?imgurl=http://pitaro.cocolog-nifty.com/photos/uncategorized/2008/07/01/pannzamasuto050816.jpg&amp;imgrefurl=http://pitaro.cocolog-nifty.com/blog/2008/07/post_a183.html&amp;usg=__-9gSCzJBqRpk0YKqNXR0A_NSld8=&amp;h=686&amp;w=554&amp;sz=103&amp;hl=ja&amp;start=5&amp;zoom=1&amp;tbnid=YPVKmXeuVjwK_M:&amp;tbnh=139&amp;tbnw=112&amp;ei=K4eOTu3VLqafiAf477SQDg&amp;prev=/images?q=%E9%98%B2%E7%81%BD%E7%84%A1%E7%B7%9A&amp;hl=ja&amp;gbv=2&amp;tbm=isch&amp;itbs=1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jp/url?sa=i&amp;rct=j&amp;q=&amp;esrc=s&amp;source=images&amp;cd=&amp;cad=rja&amp;uact=8&amp;ved=0ahUKEwiFtNni7PrRAhULfrwKHUKbDKIQjRwIBw&amp;url=http://susumidasu.net/susumidasu9/info_20120910.html&amp;bvm=bv.146094739,d.dGc&amp;psig=AFQjCNGlQmzibZvDXlvkmBBDJ3L2S39Fmg&amp;ust=1486449058581786" TargetMode="External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jp/url?sa=i&amp;rct=j&amp;q=&amp;esrc=s&amp;frm=1&amp;source=images&amp;cd=&amp;cad=rja&amp;uact=8&amp;docid=_a5tmBwtdVX4TM&amp;tbnid=9I2d77rSO_3pTM:&amp;ved=0CAUQjRw&amp;url=http://mgc.blog53.fc2.com/blog-entry-278.html&amp;ei=otDJU8CRCsv38QX9oYLgAw&amp;bvm=bv.71198958,d.dGc&amp;psig=AFQjCNEP0Y62meMW3VE63NiikTIlInv9sA&amp;ust=1405821356274637" TargetMode="External"/><Relationship Id="rId2" Type="http://schemas.openxmlformats.org/officeDocument/2006/relationships/hyperlink" Target="http://www.google.co.jp/url?sa=i&amp;rct=j&amp;q=&amp;esrc=s&amp;frm=1&amp;source=images&amp;cd=&amp;cad=rja&amp;uact=8&amp;docid=-lqaYahbrf5knM&amp;tbnid=KM_VO16p6UNLHM:&amp;ved=0CAUQjRw&amp;url=http://plaza.rakuten.co.jp/hoihoi123/diary/20080530/&amp;ei=6M_JU5TdL8j38QX9p4KwBw&amp;bvm=bv.71198958,d.dGc&amp;psig=AFQjCNFWoGTS8Nwz0_TckZLRnoJTVdo7rw&amp;ust=1405821284162677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amanaimages.com/info/infoRF.aspx?SearchKey=11002064439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jp/url?sa=i&amp;rct=j&amp;q=&amp;esrc=s&amp;frm=1&amp;source=images&amp;cd=&amp;cad=rja&amp;uact=8&amp;ved=&amp;url=http://daredemopc.blog51.fc2.com/blog-entry-394.html&amp;ei=KUmnVZ2eL6K1mAXVlafICQ&amp;bvm=bv.97949915,d.dGY&amp;psig=AFQjCNGvj6eJ7zkSWVNlFsttr4qu3e-cCg&amp;ust=1437113002075093" TargetMode="External"/><Relationship Id="rId3" Type="http://schemas.openxmlformats.org/officeDocument/2006/relationships/image" Target="../media/image21.jpeg"/><Relationship Id="rId7" Type="http://schemas.openxmlformats.org/officeDocument/2006/relationships/hyperlink" Target="http://www.google.co.jp/url?sa=i&amp;rct=j&amp;q=&amp;esrc=s&amp;frm=1&amp;source=images&amp;cd=&amp;cad=rja&amp;uact=8&amp;ved=0CAcQjRxqFQoTCK_K4bHT3MYCFQOepgod734HZg&amp;url=http://sozai-good.com/archives/14171&amp;ei=0xCmVe-UA4O8mgXv_Z2wBg&amp;bvm=bv.97653015,d.dGY&amp;psig=AFQjCNHwjOQTls_NHZsmqDtgQYhajJXFjw&amp;ust=1437033034342719" TargetMode="External"/><Relationship Id="rId2" Type="http://schemas.openxmlformats.org/officeDocument/2006/relationships/hyperlink" Target="http://www.google.co.jp/imgres?imgurl=http://pitaro.cocolog-nifty.com/photos/uncategorized/2008/07/01/pannzamasuto050816.jpg&amp;imgrefurl=http://pitaro.cocolog-nifty.com/blog/2008/07/post_a183.html&amp;usg=__-9gSCzJBqRpk0YKqNXR0A_NSld8=&amp;h=686&amp;w=554&amp;sz=103&amp;hl=ja&amp;start=5&amp;zoom=1&amp;tbnid=YPVKmXeuVjwK_M:&amp;tbnh=139&amp;tbnw=112&amp;ei=K4eOTu3VLqafiAf477SQDg&amp;prev=/images?q=%E9%98%B2%E7%81%BD%E7%84%A1%E7%B7%9A&amp;hl=ja&amp;gbv=2&amp;tbm=isch&amp;itbs=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hyperlink" Target="http://www.google.co.jp/url?sa=i&amp;rct=j&amp;q=&amp;esrc=s&amp;frm=1&amp;source=images&amp;cd=&amp;cad=rja&amp;uact=8&amp;ved=0CAcQjRxqFQoTCL37iZXT3MYCFSGupgodhEYEfA&amp;url=http://allabout.co.jp/gm/gc/1553/photo/948153/&amp;ei=lhCmVb3YNqHcmgWEjZHgBw&amp;bvm=bv.97653015,d.dGY&amp;psig=AFQjCNFZ8jz8JmHfsHyK78nItvBupnA6FQ&amp;ust=1437032970062863" TargetMode="External"/><Relationship Id="rId4" Type="http://schemas.openxmlformats.org/officeDocument/2006/relationships/image" Target="../media/image44.jpeg"/><Relationship Id="rId9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46.jpeg"/><Relationship Id="rId3" Type="http://schemas.openxmlformats.org/officeDocument/2006/relationships/hyperlink" Target="http://www.google.co.jp/url?sa=i&amp;rct=j&amp;q=&amp;esrc=s&amp;frm=1&amp;source=images&amp;cd=&amp;cad=rja&amp;uact=8&amp;ved=0CAcQjRxqFQoTCL37iZXT3MYCFSGupgodhEYEfA&amp;url=http://allabout.co.jp/gm/gc/1553/photo/948153/&amp;ei=lhCmVb3YNqHcmgWEjZHgBw&amp;bvm=bv.97653015,d.dGY&amp;psig=AFQjCNFZ8jz8JmHfsHyK78nItvBupnA6FQ&amp;ust=1437032970062863" TargetMode="External"/><Relationship Id="rId7" Type="http://schemas.openxmlformats.org/officeDocument/2006/relationships/hyperlink" Target="http://www.google.co.jp/url?sa=i&amp;rct=j&amp;q=&amp;esrc=s&amp;frm=1&amp;source=images&amp;cd=&amp;cad=rja&amp;uact=8&amp;ved=0CAcQjRxqFQoTCIya1KP63sYCFaQXpgodWmUI9g&amp;url=http://gigazine.net/news/2010/08/19/&amp;ei=CUanVczxOKSvmAXayqGwDw&amp;bvm=bv.97949915,d.dGY&amp;psig=AFQjCNG0moT3HgJ2oN1l2VFlLnDBaM3G2g&amp;ust=1437112172731605" TargetMode="External"/><Relationship Id="rId12" Type="http://schemas.openxmlformats.org/officeDocument/2006/relationships/hyperlink" Target="http://www.google.co.jp/url?sa=i&amp;rct=j&amp;q=&amp;esrc=s&amp;frm=1&amp;source=images&amp;cd=&amp;cad=rja&amp;uact=8&amp;ved=&amp;url=http://daredemopc.blog51.fc2.com/blog-entry-394.html&amp;ei=KUmnVZ2eL6K1mAXVlafICQ&amp;bvm=bv.97949915,d.dGY&amp;psig=AFQjCNGvj6eJ7zkSWVNlFsttr4qu3e-cCg&amp;ust=1437113002075093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google.co.jp/url?sa=i&amp;rct=j&amp;q=&amp;esrc=s&amp;frm=1&amp;source=images&amp;cd=&amp;cad=rja&amp;uact=8&amp;ved=&amp;url=http://asakawav.com/%E3%82%A2%E3%83%95%E3%82%A3%E3%83%AA%E3%82%A8%E3%82%A4%E3%83%88%E5%88%9D%E5%BF%83%E8%80%85%E8%AC%9B%E5%BA%A7.html&amp;ei=mBOmVf32McK1mwXuz4mwBQ&amp;bvm=bv.97653015,d.dGY&amp;psig=AFQjCNEzTzupwGnm1z7f5WG4ALAYWRZ9cw&amp;ust=1437033753093069" TargetMode="External"/><Relationship Id="rId10" Type="http://schemas.openxmlformats.org/officeDocument/2006/relationships/image" Target="../media/image49.jpeg"/><Relationship Id="rId4" Type="http://schemas.openxmlformats.org/officeDocument/2006/relationships/image" Target="../media/image45.jpeg"/><Relationship Id="rId9" Type="http://schemas.openxmlformats.org/officeDocument/2006/relationships/hyperlink" Target="http://www.google.co.jp/url?sa=i&amp;rct=j&amp;q=&amp;esrc=s&amp;frm=1&amp;source=images&amp;cd=&amp;cad=rja&amp;uact=8&amp;ved=0CAcQjRxqFQoTCJ_Ns4T83sYCFQOelAodAyQMAA&amp;url=http://www.templatebank.com/gold/creators/dli.asp?id%3Dbusi4_013&amp;ei=4UenVd_YD4O80gSDyDA&amp;bvm=bv.97949915,d.dGY&amp;psig=AFQjCNGV3EvWSB3Y2yUXIEAKNatZGce8Wg&amp;ust=1437112501473129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jp/imgres?imgurl=http://www.blue-style.com/img/5/e0a580232.jpg&amp;imgrefurl=http://www.blue-style.com/photo/todohuken/view-231.html&amp;usg=__nw1nrC1sstSVQAw2jWMHgfepMT4=&amp;h=900&amp;w=600&amp;sz=192&amp;hl=ja&amp;start=8&amp;zoom=1&amp;tbnid=9nPiq2DBrGXZfM:&amp;tbnh=146&amp;tbnw=97&amp;ei=QYyOTrnmEIuViAeIxpiDDg&amp;prev=/search?q=%E8%88%B9%E5%A0%80%E3%83%88%E3%82%AD%E3%82%BF%E3%83%AF%E3%83%BC&amp;hl=ja&amp;gbv=2&amp;tbm=isch&amp;itbs=1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5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hyperlink" Target="http://www.google.co.jp/url?sa=i&amp;rct=j&amp;q=&amp;esrc=s&amp;frm=1&amp;source=images&amp;cd=&amp;cad=rja&amp;uact=8&amp;ved=0CAcQjRxqFQoTCL37iZXT3MYCFSGupgodhEYEfA&amp;url=http://allabout.co.jp/gm/gc/1553/photo/948153/&amp;ei=lhCmVb3YNqHcmgWEjZHgBw&amp;bvm=bv.97653015,d.dGY&amp;psig=AFQjCNFZ8jz8JmHfsHyK78nItvBupnA6FQ&amp;ust=1437032970062863" TargetMode="External"/><Relationship Id="rId7" Type="http://schemas.openxmlformats.org/officeDocument/2006/relationships/hyperlink" Target="http://www.google.co.jp/url?sa=i&amp;rct=j&amp;q=&amp;esrc=s&amp;frm=1&amp;source=images&amp;cd=&amp;cad=rja&amp;uact=8&amp;ved=&amp;url=http://daredemopc.blog51.fc2.com/blog-entry-394.html&amp;ei=KUmnVZ2eL6K1mAXVlafICQ&amp;bvm=bv.97949915,d.dGY&amp;psig=AFQjCNGvj6eJ7zkSWVNlFsttr4qu3e-cCg&amp;ust=1437113002075093" TargetMode="External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hyperlink" Target="http://www.google.co.jp/url?sa=i&amp;rct=j&amp;q=&amp;esrc=s&amp;frm=1&amp;source=images&amp;cd=&amp;cad=rja&amp;uact=8&amp;ved=0CAcQjRxqFQoTCIya1KP63sYCFaQXpgodWmUI9g&amp;url=http://gigazine.net/news/2010/08/19/&amp;ei=CUanVczxOKSvmAXayqGwDw&amp;bvm=bv.97949915,d.dGY&amp;psig=AFQjCNG0moT3HgJ2oN1l2VFlLnDBaM3G2g&amp;ust=1437112172731605" TargetMode="Externa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サブタイトル 2"/>
          <p:cNvSpPr txBox="1">
            <a:spLocks/>
          </p:cNvSpPr>
          <p:nvPr/>
        </p:nvSpPr>
        <p:spPr>
          <a:xfrm>
            <a:off x="516054" y="4626926"/>
            <a:ext cx="8304418" cy="1185874"/>
          </a:xfrm>
          <a:prstGeom prst="rect">
            <a:avLst/>
          </a:prstGeom>
        </p:spPr>
        <p:txBody>
          <a:bodyPr vert="horz"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1" sz="3200" baseline="0">
                <a:solidFill>
                  <a:schemeClr val="tx2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>
                  <a:tint val="75000"/>
                </a:schemeClr>
              </a:buClr>
              <a:buSzPct val="55000"/>
              <a:buFont typeface="Wingdings"/>
              <a:buNone/>
              <a:defRPr kumimoji="1" sz="28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SzPct val="55000"/>
              <a:buFont typeface="Wingdings"/>
              <a:buNone/>
              <a:defRPr kumimoji="1" sz="24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50000"/>
              <a:buFont typeface="Wingdings"/>
              <a:buNone/>
              <a:defRPr kumimoji="1" sz="20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>
                  <a:shade val="75000"/>
                </a:schemeClr>
              </a:buClr>
              <a:buSzPct val="45000"/>
              <a:buFont typeface="Wingdings"/>
              <a:buNone/>
              <a:defRPr kumimoji="1" sz="20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>
                  <a:shade val="75000"/>
                </a:schemeClr>
              </a:buClr>
              <a:buSzPct val="6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>
                  <a:tint val="50000"/>
                </a:schemeClr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ja-JP" altLang="en-US" sz="2800" kern="0" dirty="0" smtClean="0">
                <a:solidFill>
                  <a:schemeClr val="tx1"/>
                </a:solidFill>
              </a:rPr>
              <a:t>　　　</a:t>
            </a:r>
            <a:r>
              <a:rPr lang="ja-JP" altLang="en-US" sz="2800" kern="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江戸川区 危機管理室</a:t>
            </a:r>
            <a:endParaRPr lang="en-US" altLang="ja-JP" sz="2800" kern="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algn="l"/>
            <a:r>
              <a:rPr lang="ja-JP" altLang="en-US" sz="2800" kern="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　　　防災危機管理課 計画係主査　　森　　亮</a:t>
            </a:r>
            <a:endParaRPr lang="en-US" altLang="ja-JP" sz="2800" kern="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8" name="サブタイトル 2"/>
          <p:cNvSpPr txBox="1">
            <a:spLocks/>
          </p:cNvSpPr>
          <p:nvPr/>
        </p:nvSpPr>
        <p:spPr>
          <a:xfrm>
            <a:off x="4283968" y="5840096"/>
            <a:ext cx="4536504" cy="576064"/>
          </a:xfrm>
          <a:prstGeom prst="rect">
            <a:avLst/>
          </a:prstGeom>
        </p:spPr>
        <p:txBody>
          <a:bodyPr vert="horz" rtlCol="0">
            <a:no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tabLst/>
              <a:defRPr/>
            </a:pPr>
            <a:r>
              <a:rPr kumimoji="1" lang="ja-JP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ＭＳ ゴシック" pitchFamily="49" charset="-128"/>
                <a:ea typeface="ＭＳ ゴシック" pitchFamily="49" charset="-128"/>
              </a:rPr>
              <a:t>平成２９年８月２６日（土）</a:t>
            </a:r>
            <a:endParaRPr kumimoji="1" lang="en-US" altLang="ja-JP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1520" y="364734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00" b="1" dirty="0" smtClean="0">
                <a:latin typeface="HG丸ｺﾞｼｯｸM-PRO" pitchFamily="50" charset="-128"/>
                <a:ea typeface="HG丸ｺﾞｼｯｸM-PRO" pitchFamily="50" charset="-128"/>
              </a:rPr>
              <a:t>～西葛西バームハイツ　防災講演～</a:t>
            </a:r>
            <a:endParaRPr lang="en-US" altLang="ja-JP" sz="2800" b="1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179512" y="764704"/>
            <a:ext cx="8784976" cy="2736304"/>
          </a:xfrm>
          <a:prstGeom prst="rect">
            <a:avLst/>
          </a:prstGeom>
        </p:spPr>
        <p:txBody>
          <a:bodyPr vert="horz" rtlCol="0" anchor="b">
            <a:normAutofit/>
          </a:bodyPr>
          <a:lstStyle>
            <a:lvl1pPr algn="ctr" rtl="0" eaLnBrk="1" fontAlgn="auto" latinLnBrk="0" hangingPunct="1">
              <a:spcBef>
                <a:spcPct val="0"/>
              </a:spcBef>
              <a:buNone/>
              <a:defRPr kumimoji="1" sz="4400" baseline="0">
                <a:gradFill flip="none" rotWithShape="1">
                  <a:gsLst>
                    <a:gs pos="60000">
                      <a:schemeClr val="tx2"/>
                    </a:gs>
                    <a:gs pos="100000">
                      <a:schemeClr val="tx2">
                        <a:tint val="2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127000" algn="tl" rotWithShape="0">
                    <a:schemeClr val="bg1"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江戸川区で</a:t>
            </a:r>
            <a:r>
              <a:rPr lang="ja-JP" altLang="en-US" sz="54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起こり得る</a:t>
            </a:r>
            <a:endParaRPr lang="en-US" altLang="ja-JP" sz="5400" b="1" kern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G創英角ｺﾞｼｯｸUB" pitchFamily="49" charset="-128"/>
              <a:ea typeface="HG創英角ｺﾞｼｯｸUB" pitchFamily="49" charset="-128"/>
            </a:endParaRPr>
          </a:p>
          <a:p>
            <a:r>
              <a:rPr lang="ja-JP" altLang="en-US" sz="5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水害と備えについて</a:t>
            </a:r>
          </a:p>
        </p:txBody>
      </p:sp>
    </p:spTree>
    <p:extLst>
      <p:ext uri="{BB962C8B-B14F-4D97-AF65-F5344CB8AC3E}">
        <p14:creationId xmlns:p14="http://schemas.microsoft.com/office/powerpoint/2010/main" val="275118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51520" y="2564904"/>
            <a:ext cx="8643998" cy="1512888"/>
          </a:xfrm>
        </p:spPr>
        <p:txBody>
          <a:bodyPr>
            <a:normAutofit/>
          </a:bodyPr>
          <a:lstStyle/>
          <a:p>
            <a:r>
              <a:rPr kumimoji="1" lang="ja-JP" altLang="en-US" sz="5400" dirty="0" smtClean="0">
                <a:latin typeface="HG創英角ｺﾞｼｯｸUB" pitchFamily="49" charset="-128"/>
                <a:ea typeface="HG創英角ｺﾞｼｯｸUB" pitchFamily="49" charset="-128"/>
              </a:rPr>
              <a:t>１ 江戸川区の地勢</a:t>
            </a:r>
            <a:endParaRPr kumimoji="1" lang="ja-JP" altLang="en-US" sz="5400" dirty="0">
              <a:latin typeface="HG創英角ｺﾞｼｯｸUB" pitchFamily="49" charset="-128"/>
              <a:ea typeface="HG創英角ｺﾞｼｯｸUB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002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航空写真（区南部から）"/>
          <p:cNvPicPr>
            <a:picLocks noChangeAspect="1" noChangeArrowheads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-4761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1" descr="航空写真（区南部から）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Freeform 7"/>
          <p:cNvSpPr>
            <a:spLocks/>
          </p:cNvSpPr>
          <p:nvPr/>
        </p:nvSpPr>
        <p:spPr bwMode="auto">
          <a:xfrm>
            <a:off x="-9526" y="592140"/>
            <a:ext cx="3067051" cy="4651375"/>
          </a:xfrm>
          <a:custGeom>
            <a:avLst/>
            <a:gdLst>
              <a:gd name="T0" fmla="*/ 2147483647 w 1932"/>
              <a:gd name="T1" fmla="*/ 0 h 2930"/>
              <a:gd name="T2" fmla="*/ 2147483647 w 1932"/>
              <a:gd name="T3" fmla="*/ 2147483647 h 2930"/>
              <a:gd name="T4" fmla="*/ 2147483647 w 1932"/>
              <a:gd name="T5" fmla="*/ 2147483647 h 2930"/>
              <a:gd name="T6" fmla="*/ 2147483647 w 1932"/>
              <a:gd name="T7" fmla="*/ 2147483647 h 2930"/>
              <a:gd name="T8" fmla="*/ 2147483647 w 1932"/>
              <a:gd name="T9" fmla="*/ 2147483647 h 2930"/>
              <a:gd name="T10" fmla="*/ 2147483647 w 1932"/>
              <a:gd name="T11" fmla="*/ 2147483647 h 2930"/>
              <a:gd name="T12" fmla="*/ 2147483647 w 1932"/>
              <a:gd name="T13" fmla="*/ 2147483647 h 2930"/>
              <a:gd name="T14" fmla="*/ 2147483647 w 1932"/>
              <a:gd name="T15" fmla="*/ 2147483647 h 2930"/>
              <a:gd name="T16" fmla="*/ 2147483647 w 1932"/>
              <a:gd name="T17" fmla="*/ 2147483647 h 2930"/>
              <a:gd name="T18" fmla="*/ 2147483647 w 1932"/>
              <a:gd name="T19" fmla="*/ 2147483647 h 2930"/>
              <a:gd name="T20" fmla="*/ 2147483647 w 1932"/>
              <a:gd name="T21" fmla="*/ 2147483647 h 2930"/>
              <a:gd name="T22" fmla="*/ 2147483647 w 1932"/>
              <a:gd name="T23" fmla="*/ 2147483647 h 2930"/>
              <a:gd name="T24" fmla="*/ 2147483647 w 1932"/>
              <a:gd name="T25" fmla="*/ 2147483647 h 2930"/>
              <a:gd name="T26" fmla="*/ 2147483647 w 1932"/>
              <a:gd name="T27" fmla="*/ 2147483647 h 2930"/>
              <a:gd name="T28" fmla="*/ 2147483647 w 1932"/>
              <a:gd name="T29" fmla="*/ 2147483647 h 2930"/>
              <a:gd name="T30" fmla="*/ 2147483647 w 1932"/>
              <a:gd name="T31" fmla="*/ 2147483647 h 2930"/>
              <a:gd name="T32" fmla="*/ 2147483647 w 1932"/>
              <a:gd name="T33" fmla="*/ 2147483647 h 2930"/>
              <a:gd name="T34" fmla="*/ 2147483647 w 1932"/>
              <a:gd name="T35" fmla="*/ 2147483647 h 2930"/>
              <a:gd name="T36" fmla="*/ 2147483647 w 1932"/>
              <a:gd name="T37" fmla="*/ 2147483647 h 2930"/>
              <a:gd name="T38" fmla="*/ 2147483647 w 1932"/>
              <a:gd name="T39" fmla="*/ 2147483647 h 2930"/>
              <a:gd name="T40" fmla="*/ 2147483647 w 1932"/>
              <a:gd name="T41" fmla="*/ 2147483647 h 2930"/>
              <a:gd name="T42" fmla="*/ 0 w 1932"/>
              <a:gd name="T43" fmla="*/ 2147483647 h 2930"/>
              <a:gd name="T44" fmla="*/ 2147483647 w 1932"/>
              <a:gd name="T45" fmla="*/ 2147483647 h 2930"/>
              <a:gd name="T46" fmla="*/ 2147483647 w 1932"/>
              <a:gd name="T47" fmla="*/ 2147483647 h 2930"/>
              <a:gd name="T48" fmla="*/ 2147483647 w 1932"/>
              <a:gd name="T49" fmla="*/ 2147483647 h 2930"/>
              <a:gd name="T50" fmla="*/ 2147483647 w 1932"/>
              <a:gd name="T51" fmla="*/ 2147483647 h 2930"/>
              <a:gd name="T52" fmla="*/ 2147483647 w 1932"/>
              <a:gd name="T53" fmla="*/ 2147483647 h 2930"/>
              <a:gd name="T54" fmla="*/ 2147483647 w 1932"/>
              <a:gd name="T55" fmla="*/ 2147483647 h 2930"/>
              <a:gd name="T56" fmla="*/ 2147483647 w 1932"/>
              <a:gd name="T57" fmla="*/ 2147483647 h 2930"/>
              <a:gd name="T58" fmla="*/ 2147483647 w 1932"/>
              <a:gd name="T59" fmla="*/ 2147483647 h 2930"/>
              <a:gd name="T60" fmla="*/ 2147483647 w 1932"/>
              <a:gd name="T61" fmla="*/ 2147483647 h 2930"/>
              <a:gd name="T62" fmla="*/ 2147483647 w 1932"/>
              <a:gd name="T63" fmla="*/ 2147483647 h 2930"/>
              <a:gd name="T64" fmla="*/ 2147483647 w 1932"/>
              <a:gd name="T65" fmla="*/ 2147483647 h 2930"/>
              <a:gd name="T66" fmla="*/ 2147483647 w 1932"/>
              <a:gd name="T67" fmla="*/ 2147483647 h 2930"/>
              <a:gd name="T68" fmla="*/ 2147483647 w 1932"/>
              <a:gd name="T69" fmla="*/ 2147483647 h 2930"/>
              <a:gd name="T70" fmla="*/ 2147483647 w 1932"/>
              <a:gd name="T71" fmla="*/ 2147483647 h 2930"/>
              <a:gd name="T72" fmla="*/ 2147483647 w 1932"/>
              <a:gd name="T73" fmla="*/ 2147483647 h 2930"/>
              <a:gd name="T74" fmla="*/ 2147483647 w 1932"/>
              <a:gd name="T75" fmla="*/ 2147483647 h 2930"/>
              <a:gd name="T76" fmla="*/ 2147483647 w 1932"/>
              <a:gd name="T77" fmla="*/ 2147483647 h 2930"/>
              <a:gd name="T78" fmla="*/ 2147483647 w 1932"/>
              <a:gd name="T79" fmla="*/ 2147483647 h 2930"/>
              <a:gd name="T80" fmla="*/ 2147483647 w 1932"/>
              <a:gd name="T81" fmla="*/ 0 h 293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932"/>
              <a:gd name="T124" fmla="*/ 0 h 2930"/>
              <a:gd name="T125" fmla="*/ 1932 w 1932"/>
              <a:gd name="T126" fmla="*/ 2930 h 293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932" h="2930">
                <a:moveTo>
                  <a:pt x="6" y="0"/>
                </a:moveTo>
                <a:lnTo>
                  <a:pt x="192" y="41"/>
                </a:lnTo>
                <a:lnTo>
                  <a:pt x="318" y="83"/>
                </a:lnTo>
                <a:lnTo>
                  <a:pt x="411" y="146"/>
                </a:lnTo>
                <a:lnTo>
                  <a:pt x="432" y="176"/>
                </a:lnTo>
                <a:lnTo>
                  <a:pt x="1020" y="344"/>
                </a:lnTo>
                <a:lnTo>
                  <a:pt x="1377" y="440"/>
                </a:lnTo>
                <a:lnTo>
                  <a:pt x="1596" y="503"/>
                </a:lnTo>
                <a:lnTo>
                  <a:pt x="1755" y="566"/>
                </a:lnTo>
                <a:lnTo>
                  <a:pt x="1851" y="617"/>
                </a:lnTo>
                <a:lnTo>
                  <a:pt x="1923" y="683"/>
                </a:lnTo>
                <a:lnTo>
                  <a:pt x="1932" y="767"/>
                </a:lnTo>
                <a:lnTo>
                  <a:pt x="1872" y="851"/>
                </a:lnTo>
                <a:lnTo>
                  <a:pt x="1671" y="965"/>
                </a:lnTo>
                <a:lnTo>
                  <a:pt x="1377" y="1079"/>
                </a:lnTo>
                <a:lnTo>
                  <a:pt x="1116" y="1202"/>
                </a:lnTo>
                <a:lnTo>
                  <a:pt x="1062" y="1244"/>
                </a:lnTo>
                <a:lnTo>
                  <a:pt x="948" y="1412"/>
                </a:lnTo>
                <a:lnTo>
                  <a:pt x="714" y="1775"/>
                </a:lnTo>
                <a:lnTo>
                  <a:pt x="693" y="1853"/>
                </a:lnTo>
                <a:lnTo>
                  <a:pt x="3" y="2930"/>
                </a:lnTo>
                <a:lnTo>
                  <a:pt x="0" y="2000"/>
                </a:lnTo>
                <a:lnTo>
                  <a:pt x="378" y="1574"/>
                </a:lnTo>
                <a:lnTo>
                  <a:pt x="570" y="1343"/>
                </a:lnTo>
                <a:lnTo>
                  <a:pt x="717" y="1217"/>
                </a:lnTo>
                <a:lnTo>
                  <a:pt x="873" y="1133"/>
                </a:lnTo>
                <a:lnTo>
                  <a:pt x="1041" y="1061"/>
                </a:lnTo>
                <a:lnTo>
                  <a:pt x="1293" y="965"/>
                </a:lnTo>
                <a:lnTo>
                  <a:pt x="1545" y="875"/>
                </a:lnTo>
                <a:lnTo>
                  <a:pt x="1680" y="770"/>
                </a:lnTo>
                <a:lnTo>
                  <a:pt x="1692" y="698"/>
                </a:lnTo>
                <a:lnTo>
                  <a:pt x="1662" y="635"/>
                </a:lnTo>
                <a:lnTo>
                  <a:pt x="1599" y="593"/>
                </a:lnTo>
                <a:lnTo>
                  <a:pt x="1494" y="551"/>
                </a:lnTo>
                <a:lnTo>
                  <a:pt x="924" y="374"/>
                </a:lnTo>
                <a:lnTo>
                  <a:pt x="432" y="236"/>
                </a:lnTo>
                <a:lnTo>
                  <a:pt x="318" y="185"/>
                </a:lnTo>
                <a:lnTo>
                  <a:pt x="180" y="80"/>
                </a:lnTo>
                <a:lnTo>
                  <a:pt x="108" y="59"/>
                </a:lnTo>
                <a:lnTo>
                  <a:pt x="3" y="38"/>
                </a:lnTo>
                <a:lnTo>
                  <a:pt x="6" y="0"/>
                </a:lnTo>
                <a:close/>
              </a:path>
            </a:pathLst>
          </a:custGeom>
          <a:solidFill>
            <a:srgbClr val="0000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28" name="Freeform 8"/>
          <p:cNvSpPr>
            <a:spLocks/>
          </p:cNvSpPr>
          <p:nvPr/>
        </p:nvSpPr>
        <p:spPr bwMode="auto">
          <a:xfrm>
            <a:off x="703265" y="1203326"/>
            <a:ext cx="1211263" cy="1095375"/>
          </a:xfrm>
          <a:custGeom>
            <a:avLst/>
            <a:gdLst>
              <a:gd name="T0" fmla="*/ 2147483647 w 763"/>
              <a:gd name="T1" fmla="*/ 2147483647 h 690"/>
              <a:gd name="T2" fmla="*/ 2147483647 w 763"/>
              <a:gd name="T3" fmla="*/ 2147483647 h 690"/>
              <a:gd name="T4" fmla="*/ 2147483647 w 763"/>
              <a:gd name="T5" fmla="*/ 2147483647 h 690"/>
              <a:gd name="T6" fmla="*/ 2147483647 w 763"/>
              <a:gd name="T7" fmla="*/ 2147483647 h 690"/>
              <a:gd name="T8" fmla="*/ 2147483647 w 763"/>
              <a:gd name="T9" fmla="*/ 2147483647 h 690"/>
              <a:gd name="T10" fmla="*/ 2147483647 w 763"/>
              <a:gd name="T11" fmla="*/ 0 h 690"/>
              <a:gd name="T12" fmla="*/ 2147483647 w 763"/>
              <a:gd name="T13" fmla="*/ 2147483647 h 690"/>
              <a:gd name="T14" fmla="*/ 2147483647 w 763"/>
              <a:gd name="T15" fmla="*/ 2147483647 h 690"/>
              <a:gd name="T16" fmla="*/ 2147483647 w 763"/>
              <a:gd name="T17" fmla="*/ 2147483647 h 690"/>
              <a:gd name="T18" fmla="*/ 2147483647 w 763"/>
              <a:gd name="T19" fmla="*/ 2147483647 h 690"/>
              <a:gd name="T20" fmla="*/ 2147483647 w 763"/>
              <a:gd name="T21" fmla="*/ 2147483647 h 690"/>
              <a:gd name="T22" fmla="*/ 2147483647 w 763"/>
              <a:gd name="T23" fmla="*/ 2147483647 h 690"/>
              <a:gd name="T24" fmla="*/ 2147483647 w 763"/>
              <a:gd name="T25" fmla="*/ 2147483647 h 690"/>
              <a:gd name="T26" fmla="*/ 2147483647 w 763"/>
              <a:gd name="T27" fmla="*/ 2147483647 h 690"/>
              <a:gd name="T28" fmla="*/ 2147483647 w 763"/>
              <a:gd name="T29" fmla="*/ 2147483647 h 690"/>
              <a:gd name="T30" fmla="*/ 2147483647 w 763"/>
              <a:gd name="T31" fmla="*/ 2147483647 h 690"/>
              <a:gd name="T32" fmla="*/ 0 w 763"/>
              <a:gd name="T33" fmla="*/ 2147483647 h 690"/>
              <a:gd name="T34" fmla="*/ 2147483647 w 763"/>
              <a:gd name="T35" fmla="*/ 2147483647 h 690"/>
              <a:gd name="T36" fmla="*/ 2147483647 w 763"/>
              <a:gd name="T37" fmla="*/ 2147483647 h 690"/>
              <a:gd name="T38" fmla="*/ 2147483647 w 763"/>
              <a:gd name="T39" fmla="*/ 2147483647 h 690"/>
              <a:gd name="T40" fmla="*/ 2147483647 w 763"/>
              <a:gd name="T41" fmla="*/ 2147483647 h 690"/>
              <a:gd name="T42" fmla="*/ 2147483647 w 763"/>
              <a:gd name="T43" fmla="*/ 2147483647 h 690"/>
              <a:gd name="T44" fmla="*/ 2147483647 w 763"/>
              <a:gd name="T45" fmla="*/ 2147483647 h 690"/>
              <a:gd name="T46" fmla="*/ 2147483647 w 763"/>
              <a:gd name="T47" fmla="*/ 2147483647 h 690"/>
              <a:gd name="T48" fmla="*/ 2147483647 w 763"/>
              <a:gd name="T49" fmla="*/ 2147483647 h 690"/>
              <a:gd name="T50" fmla="*/ 2147483647 w 763"/>
              <a:gd name="T51" fmla="*/ 2147483647 h 690"/>
              <a:gd name="T52" fmla="*/ 2147483647 w 763"/>
              <a:gd name="T53" fmla="*/ 2147483647 h 690"/>
              <a:gd name="T54" fmla="*/ 2147483647 w 763"/>
              <a:gd name="T55" fmla="*/ 2147483647 h 690"/>
              <a:gd name="T56" fmla="*/ 2147483647 w 763"/>
              <a:gd name="T57" fmla="*/ 2147483647 h 690"/>
              <a:gd name="T58" fmla="*/ 2147483647 w 763"/>
              <a:gd name="T59" fmla="*/ 2147483647 h 690"/>
              <a:gd name="T60" fmla="*/ 2147483647 w 763"/>
              <a:gd name="T61" fmla="*/ 2147483647 h 690"/>
              <a:gd name="T62" fmla="*/ 2147483647 w 763"/>
              <a:gd name="T63" fmla="*/ 2147483647 h 690"/>
              <a:gd name="T64" fmla="*/ 2147483647 w 763"/>
              <a:gd name="T65" fmla="*/ 2147483647 h 690"/>
              <a:gd name="T66" fmla="*/ 2147483647 w 763"/>
              <a:gd name="T67" fmla="*/ 2147483647 h 690"/>
              <a:gd name="T68" fmla="*/ 2147483647 w 763"/>
              <a:gd name="T69" fmla="*/ 2147483647 h 690"/>
              <a:gd name="T70" fmla="*/ 2147483647 w 763"/>
              <a:gd name="T71" fmla="*/ 2147483647 h 690"/>
              <a:gd name="T72" fmla="*/ 2147483647 w 763"/>
              <a:gd name="T73" fmla="*/ 2147483647 h 690"/>
              <a:gd name="T74" fmla="*/ 2147483647 w 763"/>
              <a:gd name="T75" fmla="*/ 2147483647 h 690"/>
              <a:gd name="T76" fmla="*/ 2147483647 w 763"/>
              <a:gd name="T77" fmla="*/ 2147483647 h 690"/>
              <a:gd name="T78" fmla="*/ 2147483647 w 763"/>
              <a:gd name="T79" fmla="*/ 2147483647 h 690"/>
              <a:gd name="T80" fmla="*/ 2147483647 w 763"/>
              <a:gd name="T81" fmla="*/ 2147483647 h 690"/>
              <a:gd name="T82" fmla="*/ 2147483647 w 763"/>
              <a:gd name="T83" fmla="*/ 2147483647 h 690"/>
              <a:gd name="T84" fmla="*/ 2147483647 w 763"/>
              <a:gd name="T85" fmla="*/ 2147483647 h 690"/>
              <a:gd name="T86" fmla="*/ 2147483647 w 763"/>
              <a:gd name="T87" fmla="*/ 2147483647 h 690"/>
              <a:gd name="T88" fmla="*/ 2147483647 w 763"/>
              <a:gd name="T89" fmla="*/ 2147483647 h 690"/>
              <a:gd name="T90" fmla="*/ 2147483647 w 763"/>
              <a:gd name="T91" fmla="*/ 2147483647 h 690"/>
              <a:gd name="T92" fmla="*/ 2147483647 w 763"/>
              <a:gd name="T93" fmla="*/ 2147483647 h 690"/>
              <a:gd name="T94" fmla="*/ 2147483647 w 763"/>
              <a:gd name="T95" fmla="*/ 2147483647 h 690"/>
              <a:gd name="T96" fmla="*/ 2147483647 w 763"/>
              <a:gd name="T97" fmla="*/ 2147483647 h 690"/>
              <a:gd name="T98" fmla="*/ 2147483647 w 763"/>
              <a:gd name="T99" fmla="*/ 2147483647 h 690"/>
              <a:gd name="T100" fmla="*/ 2147483647 w 763"/>
              <a:gd name="T101" fmla="*/ 2147483647 h 690"/>
              <a:gd name="T102" fmla="*/ 2147483647 w 763"/>
              <a:gd name="T103" fmla="*/ 2147483647 h 690"/>
              <a:gd name="T104" fmla="*/ 2147483647 w 763"/>
              <a:gd name="T105" fmla="*/ 2147483647 h 690"/>
              <a:gd name="T106" fmla="*/ 2147483647 w 763"/>
              <a:gd name="T107" fmla="*/ 2147483647 h 690"/>
              <a:gd name="T108" fmla="*/ 2147483647 w 763"/>
              <a:gd name="T109" fmla="*/ 2147483647 h 690"/>
              <a:gd name="T110" fmla="*/ 2147483647 w 763"/>
              <a:gd name="T111" fmla="*/ 2147483647 h 690"/>
              <a:gd name="T112" fmla="*/ 2147483647 w 763"/>
              <a:gd name="T113" fmla="*/ 2147483647 h 690"/>
              <a:gd name="T114" fmla="*/ 2147483647 w 763"/>
              <a:gd name="T115" fmla="*/ 2147483647 h 690"/>
              <a:gd name="T116" fmla="*/ 2147483647 w 763"/>
              <a:gd name="T117" fmla="*/ 2147483647 h 690"/>
              <a:gd name="T118" fmla="*/ 2147483647 w 763"/>
              <a:gd name="T119" fmla="*/ 2147483647 h 690"/>
              <a:gd name="T120" fmla="*/ 2147483647 w 763"/>
              <a:gd name="T121" fmla="*/ 2147483647 h 69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763"/>
              <a:gd name="T184" fmla="*/ 0 h 690"/>
              <a:gd name="T185" fmla="*/ 763 w 763"/>
              <a:gd name="T186" fmla="*/ 690 h 69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763" h="690">
                <a:moveTo>
                  <a:pt x="559" y="12"/>
                </a:moveTo>
                <a:lnTo>
                  <a:pt x="493" y="37"/>
                </a:lnTo>
                <a:lnTo>
                  <a:pt x="430" y="12"/>
                </a:lnTo>
                <a:lnTo>
                  <a:pt x="394" y="6"/>
                </a:lnTo>
                <a:lnTo>
                  <a:pt x="352" y="10"/>
                </a:lnTo>
                <a:lnTo>
                  <a:pt x="262" y="0"/>
                </a:lnTo>
                <a:lnTo>
                  <a:pt x="184" y="12"/>
                </a:lnTo>
                <a:lnTo>
                  <a:pt x="120" y="42"/>
                </a:lnTo>
                <a:lnTo>
                  <a:pt x="94" y="58"/>
                </a:lnTo>
                <a:lnTo>
                  <a:pt x="105" y="75"/>
                </a:lnTo>
                <a:lnTo>
                  <a:pt x="163" y="96"/>
                </a:lnTo>
                <a:lnTo>
                  <a:pt x="231" y="117"/>
                </a:lnTo>
                <a:lnTo>
                  <a:pt x="309" y="121"/>
                </a:lnTo>
                <a:lnTo>
                  <a:pt x="372" y="127"/>
                </a:lnTo>
                <a:lnTo>
                  <a:pt x="27" y="189"/>
                </a:lnTo>
                <a:lnTo>
                  <a:pt x="7" y="207"/>
                </a:lnTo>
                <a:lnTo>
                  <a:pt x="0" y="226"/>
                </a:lnTo>
                <a:lnTo>
                  <a:pt x="6" y="237"/>
                </a:lnTo>
                <a:lnTo>
                  <a:pt x="36" y="247"/>
                </a:lnTo>
                <a:lnTo>
                  <a:pt x="163" y="268"/>
                </a:lnTo>
                <a:lnTo>
                  <a:pt x="361" y="294"/>
                </a:lnTo>
                <a:lnTo>
                  <a:pt x="499" y="316"/>
                </a:lnTo>
                <a:lnTo>
                  <a:pt x="619" y="346"/>
                </a:lnTo>
                <a:lnTo>
                  <a:pt x="682" y="363"/>
                </a:lnTo>
                <a:lnTo>
                  <a:pt x="718" y="394"/>
                </a:lnTo>
                <a:lnTo>
                  <a:pt x="724" y="421"/>
                </a:lnTo>
                <a:lnTo>
                  <a:pt x="699" y="462"/>
                </a:lnTo>
                <a:lnTo>
                  <a:pt x="630" y="541"/>
                </a:lnTo>
                <a:lnTo>
                  <a:pt x="562" y="570"/>
                </a:lnTo>
                <a:lnTo>
                  <a:pt x="531" y="579"/>
                </a:lnTo>
                <a:lnTo>
                  <a:pt x="451" y="654"/>
                </a:lnTo>
                <a:lnTo>
                  <a:pt x="553" y="690"/>
                </a:lnTo>
                <a:lnTo>
                  <a:pt x="585" y="679"/>
                </a:lnTo>
                <a:lnTo>
                  <a:pt x="522" y="652"/>
                </a:lnTo>
                <a:lnTo>
                  <a:pt x="600" y="606"/>
                </a:lnTo>
                <a:lnTo>
                  <a:pt x="690" y="528"/>
                </a:lnTo>
                <a:lnTo>
                  <a:pt x="732" y="480"/>
                </a:lnTo>
                <a:lnTo>
                  <a:pt x="763" y="411"/>
                </a:lnTo>
                <a:lnTo>
                  <a:pt x="748" y="375"/>
                </a:lnTo>
                <a:lnTo>
                  <a:pt x="700" y="337"/>
                </a:lnTo>
                <a:lnTo>
                  <a:pt x="622" y="318"/>
                </a:lnTo>
                <a:lnTo>
                  <a:pt x="528" y="295"/>
                </a:lnTo>
                <a:lnTo>
                  <a:pt x="364" y="264"/>
                </a:lnTo>
                <a:lnTo>
                  <a:pt x="160" y="243"/>
                </a:lnTo>
                <a:lnTo>
                  <a:pt x="55" y="228"/>
                </a:lnTo>
                <a:lnTo>
                  <a:pt x="45" y="217"/>
                </a:lnTo>
                <a:lnTo>
                  <a:pt x="123" y="201"/>
                </a:lnTo>
                <a:lnTo>
                  <a:pt x="427" y="148"/>
                </a:lnTo>
                <a:lnTo>
                  <a:pt x="444" y="127"/>
                </a:lnTo>
                <a:lnTo>
                  <a:pt x="412" y="108"/>
                </a:lnTo>
                <a:lnTo>
                  <a:pt x="364" y="96"/>
                </a:lnTo>
                <a:lnTo>
                  <a:pt x="301" y="91"/>
                </a:lnTo>
                <a:lnTo>
                  <a:pt x="238" y="85"/>
                </a:lnTo>
                <a:lnTo>
                  <a:pt x="154" y="60"/>
                </a:lnTo>
                <a:lnTo>
                  <a:pt x="207" y="39"/>
                </a:lnTo>
                <a:lnTo>
                  <a:pt x="270" y="30"/>
                </a:lnTo>
                <a:lnTo>
                  <a:pt x="349" y="39"/>
                </a:lnTo>
                <a:lnTo>
                  <a:pt x="402" y="34"/>
                </a:lnTo>
                <a:lnTo>
                  <a:pt x="453" y="55"/>
                </a:lnTo>
                <a:lnTo>
                  <a:pt x="507" y="70"/>
                </a:lnTo>
                <a:lnTo>
                  <a:pt x="595" y="28"/>
                </a:lnTo>
              </a:path>
            </a:pathLst>
          </a:custGeom>
          <a:solidFill>
            <a:srgbClr val="0000FF">
              <a:alpha val="70195"/>
            </a:srgbClr>
          </a:solidFill>
          <a:ln w="95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30" name="Freeform 10"/>
          <p:cNvSpPr>
            <a:spLocks/>
          </p:cNvSpPr>
          <p:nvPr/>
        </p:nvSpPr>
        <p:spPr bwMode="auto">
          <a:xfrm>
            <a:off x="-3174" y="350839"/>
            <a:ext cx="3416300" cy="6516687"/>
          </a:xfrm>
          <a:custGeom>
            <a:avLst/>
            <a:gdLst>
              <a:gd name="T0" fmla="*/ 2147483647 w 2152"/>
              <a:gd name="T1" fmla="*/ 2147483647 h 4105"/>
              <a:gd name="T2" fmla="*/ 2147483647 w 2152"/>
              <a:gd name="T3" fmla="*/ 2147483647 h 4105"/>
              <a:gd name="T4" fmla="*/ 2147483647 w 2152"/>
              <a:gd name="T5" fmla="*/ 2147483647 h 4105"/>
              <a:gd name="T6" fmla="*/ 2147483647 w 2152"/>
              <a:gd name="T7" fmla="*/ 2147483647 h 4105"/>
              <a:gd name="T8" fmla="*/ 2147483647 w 2152"/>
              <a:gd name="T9" fmla="*/ 2147483647 h 4105"/>
              <a:gd name="T10" fmla="*/ 2147483647 w 2152"/>
              <a:gd name="T11" fmla="*/ 2147483647 h 4105"/>
              <a:gd name="T12" fmla="*/ 2147483647 w 2152"/>
              <a:gd name="T13" fmla="*/ 2147483647 h 4105"/>
              <a:gd name="T14" fmla="*/ 2147483647 w 2152"/>
              <a:gd name="T15" fmla="*/ 2147483647 h 4105"/>
              <a:gd name="T16" fmla="*/ 2147483647 w 2152"/>
              <a:gd name="T17" fmla="*/ 2147483647 h 4105"/>
              <a:gd name="T18" fmla="*/ 2147483647 w 2152"/>
              <a:gd name="T19" fmla="*/ 2147483647 h 4105"/>
              <a:gd name="T20" fmla="*/ 2147483647 w 2152"/>
              <a:gd name="T21" fmla="*/ 2147483647 h 4105"/>
              <a:gd name="T22" fmla="*/ 2147483647 w 2152"/>
              <a:gd name="T23" fmla="*/ 2147483647 h 4105"/>
              <a:gd name="T24" fmla="*/ 2147483647 w 2152"/>
              <a:gd name="T25" fmla="*/ 2147483647 h 4105"/>
              <a:gd name="T26" fmla="*/ 2147483647 w 2152"/>
              <a:gd name="T27" fmla="*/ 2147483647 h 4105"/>
              <a:gd name="T28" fmla="*/ 2147483647 w 2152"/>
              <a:gd name="T29" fmla="*/ 2147483647 h 4105"/>
              <a:gd name="T30" fmla="*/ 2147483647 w 2152"/>
              <a:gd name="T31" fmla="*/ 2147483647 h 4105"/>
              <a:gd name="T32" fmla="*/ 2147483647 w 2152"/>
              <a:gd name="T33" fmla="*/ 2147483647 h 4105"/>
              <a:gd name="T34" fmla="*/ 2147483647 w 2152"/>
              <a:gd name="T35" fmla="*/ 2147483647 h 4105"/>
              <a:gd name="T36" fmla="*/ 2147483647 w 2152"/>
              <a:gd name="T37" fmla="*/ 2147483647 h 4105"/>
              <a:gd name="T38" fmla="*/ 2147483647 w 2152"/>
              <a:gd name="T39" fmla="*/ 2147483647 h 4105"/>
              <a:gd name="T40" fmla="*/ 0 w 2152"/>
              <a:gd name="T41" fmla="*/ 2147483647 h 4105"/>
              <a:gd name="T42" fmla="*/ 2147483647 w 2152"/>
              <a:gd name="T43" fmla="*/ 2147483647 h 4105"/>
              <a:gd name="T44" fmla="*/ 2147483647 w 2152"/>
              <a:gd name="T45" fmla="*/ 2147483647 h 4105"/>
              <a:gd name="T46" fmla="*/ 2147483647 w 2152"/>
              <a:gd name="T47" fmla="*/ 2147483647 h 4105"/>
              <a:gd name="T48" fmla="*/ 2147483647 w 2152"/>
              <a:gd name="T49" fmla="*/ 2147483647 h 4105"/>
              <a:gd name="T50" fmla="*/ 2147483647 w 2152"/>
              <a:gd name="T51" fmla="*/ 2147483647 h 4105"/>
              <a:gd name="T52" fmla="*/ 2147483647 w 2152"/>
              <a:gd name="T53" fmla="*/ 2147483647 h 4105"/>
              <a:gd name="T54" fmla="*/ 2147483647 w 2152"/>
              <a:gd name="T55" fmla="*/ 2147483647 h 4105"/>
              <a:gd name="T56" fmla="*/ 2147483647 w 2152"/>
              <a:gd name="T57" fmla="*/ 2147483647 h 4105"/>
              <a:gd name="T58" fmla="*/ 2147483647 w 2152"/>
              <a:gd name="T59" fmla="*/ 2147483647 h 4105"/>
              <a:gd name="T60" fmla="*/ 2147483647 w 2152"/>
              <a:gd name="T61" fmla="*/ 2147483647 h 4105"/>
              <a:gd name="T62" fmla="*/ 2147483647 w 2152"/>
              <a:gd name="T63" fmla="*/ 2147483647 h 4105"/>
              <a:gd name="T64" fmla="*/ 2147483647 w 2152"/>
              <a:gd name="T65" fmla="*/ 2147483647 h 4105"/>
              <a:gd name="T66" fmla="*/ 2147483647 w 2152"/>
              <a:gd name="T67" fmla="*/ 2147483647 h 4105"/>
              <a:gd name="T68" fmla="*/ 2147483647 w 2152"/>
              <a:gd name="T69" fmla="*/ 2147483647 h 4105"/>
              <a:gd name="T70" fmla="*/ 2147483647 w 2152"/>
              <a:gd name="T71" fmla="*/ 2147483647 h 4105"/>
              <a:gd name="T72" fmla="*/ 2147483647 w 2152"/>
              <a:gd name="T73" fmla="*/ 2147483647 h 4105"/>
              <a:gd name="T74" fmla="*/ 2147483647 w 2152"/>
              <a:gd name="T75" fmla="*/ 2147483647 h 4105"/>
              <a:gd name="T76" fmla="*/ 2147483647 w 2152"/>
              <a:gd name="T77" fmla="*/ 2147483647 h 4105"/>
              <a:gd name="T78" fmla="*/ 2147483647 w 2152"/>
              <a:gd name="T79" fmla="*/ 2147483647 h 4105"/>
              <a:gd name="T80" fmla="*/ 2147483647 w 2152"/>
              <a:gd name="T81" fmla="*/ 2147483647 h 4105"/>
              <a:gd name="T82" fmla="*/ 2147483647 w 2152"/>
              <a:gd name="T83" fmla="*/ 2147483647 h 4105"/>
              <a:gd name="T84" fmla="*/ 2147483647 w 2152"/>
              <a:gd name="T85" fmla="*/ 2147483647 h 4105"/>
              <a:gd name="T86" fmla="*/ 2147483647 w 2152"/>
              <a:gd name="T87" fmla="*/ 2147483647 h 410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2152"/>
              <a:gd name="T133" fmla="*/ 0 h 4105"/>
              <a:gd name="T134" fmla="*/ 2152 w 2152"/>
              <a:gd name="T135" fmla="*/ 4105 h 410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2152" h="4105">
                <a:moveTo>
                  <a:pt x="1321" y="469"/>
                </a:moveTo>
                <a:lnTo>
                  <a:pt x="1243" y="474"/>
                </a:lnTo>
                <a:lnTo>
                  <a:pt x="1237" y="495"/>
                </a:lnTo>
                <a:lnTo>
                  <a:pt x="1243" y="522"/>
                </a:lnTo>
                <a:lnTo>
                  <a:pt x="1684" y="637"/>
                </a:lnTo>
                <a:lnTo>
                  <a:pt x="1847" y="690"/>
                </a:lnTo>
                <a:lnTo>
                  <a:pt x="1963" y="742"/>
                </a:lnTo>
                <a:lnTo>
                  <a:pt x="2015" y="784"/>
                </a:lnTo>
                <a:lnTo>
                  <a:pt x="2057" y="823"/>
                </a:lnTo>
                <a:lnTo>
                  <a:pt x="2083" y="871"/>
                </a:lnTo>
                <a:lnTo>
                  <a:pt x="2078" y="934"/>
                </a:lnTo>
                <a:lnTo>
                  <a:pt x="2042" y="996"/>
                </a:lnTo>
                <a:lnTo>
                  <a:pt x="1979" y="1048"/>
                </a:lnTo>
                <a:lnTo>
                  <a:pt x="1858" y="1117"/>
                </a:lnTo>
                <a:lnTo>
                  <a:pt x="1475" y="1282"/>
                </a:lnTo>
                <a:lnTo>
                  <a:pt x="1360" y="1332"/>
                </a:lnTo>
                <a:lnTo>
                  <a:pt x="1286" y="1384"/>
                </a:lnTo>
                <a:lnTo>
                  <a:pt x="1238" y="1443"/>
                </a:lnTo>
                <a:lnTo>
                  <a:pt x="1019" y="1815"/>
                </a:lnTo>
                <a:lnTo>
                  <a:pt x="902" y="2026"/>
                </a:lnTo>
                <a:lnTo>
                  <a:pt x="725" y="2323"/>
                </a:lnTo>
                <a:lnTo>
                  <a:pt x="572" y="2590"/>
                </a:lnTo>
                <a:lnTo>
                  <a:pt x="341" y="2977"/>
                </a:lnTo>
                <a:lnTo>
                  <a:pt x="190" y="3247"/>
                </a:lnTo>
                <a:lnTo>
                  <a:pt x="188" y="3279"/>
                </a:lnTo>
                <a:lnTo>
                  <a:pt x="215" y="3300"/>
                </a:lnTo>
                <a:lnTo>
                  <a:pt x="541" y="3321"/>
                </a:lnTo>
                <a:lnTo>
                  <a:pt x="688" y="3408"/>
                </a:lnTo>
                <a:lnTo>
                  <a:pt x="934" y="3513"/>
                </a:lnTo>
                <a:lnTo>
                  <a:pt x="1282" y="3601"/>
                </a:lnTo>
                <a:lnTo>
                  <a:pt x="1696" y="3672"/>
                </a:lnTo>
                <a:lnTo>
                  <a:pt x="1772" y="3684"/>
                </a:lnTo>
                <a:lnTo>
                  <a:pt x="1711" y="3922"/>
                </a:lnTo>
                <a:lnTo>
                  <a:pt x="1631" y="3975"/>
                </a:lnTo>
                <a:lnTo>
                  <a:pt x="1484" y="4101"/>
                </a:lnTo>
                <a:lnTo>
                  <a:pt x="1333" y="4101"/>
                </a:lnTo>
                <a:lnTo>
                  <a:pt x="1463" y="3996"/>
                </a:lnTo>
                <a:lnTo>
                  <a:pt x="1526" y="3937"/>
                </a:lnTo>
                <a:lnTo>
                  <a:pt x="1553" y="3874"/>
                </a:lnTo>
                <a:lnTo>
                  <a:pt x="1537" y="3813"/>
                </a:lnTo>
                <a:lnTo>
                  <a:pt x="1484" y="3775"/>
                </a:lnTo>
                <a:lnTo>
                  <a:pt x="1405" y="3744"/>
                </a:lnTo>
                <a:lnTo>
                  <a:pt x="1165" y="3708"/>
                </a:lnTo>
                <a:lnTo>
                  <a:pt x="1096" y="3702"/>
                </a:lnTo>
                <a:lnTo>
                  <a:pt x="997" y="3706"/>
                </a:lnTo>
                <a:lnTo>
                  <a:pt x="965" y="3660"/>
                </a:lnTo>
                <a:lnTo>
                  <a:pt x="917" y="3622"/>
                </a:lnTo>
                <a:lnTo>
                  <a:pt x="598" y="3529"/>
                </a:lnTo>
                <a:lnTo>
                  <a:pt x="448" y="3507"/>
                </a:lnTo>
                <a:lnTo>
                  <a:pt x="284" y="3529"/>
                </a:lnTo>
                <a:lnTo>
                  <a:pt x="137" y="3592"/>
                </a:lnTo>
                <a:lnTo>
                  <a:pt x="70" y="3649"/>
                </a:lnTo>
                <a:lnTo>
                  <a:pt x="22" y="3738"/>
                </a:lnTo>
                <a:lnTo>
                  <a:pt x="32" y="3769"/>
                </a:lnTo>
                <a:lnTo>
                  <a:pt x="425" y="3729"/>
                </a:lnTo>
                <a:lnTo>
                  <a:pt x="929" y="3765"/>
                </a:lnTo>
                <a:lnTo>
                  <a:pt x="1172" y="3813"/>
                </a:lnTo>
                <a:lnTo>
                  <a:pt x="1333" y="3865"/>
                </a:lnTo>
                <a:lnTo>
                  <a:pt x="1402" y="3912"/>
                </a:lnTo>
                <a:lnTo>
                  <a:pt x="1444" y="3975"/>
                </a:lnTo>
                <a:lnTo>
                  <a:pt x="1282" y="4105"/>
                </a:lnTo>
                <a:lnTo>
                  <a:pt x="0" y="4105"/>
                </a:lnTo>
                <a:lnTo>
                  <a:pt x="0" y="3085"/>
                </a:lnTo>
                <a:lnTo>
                  <a:pt x="689" y="2007"/>
                </a:lnTo>
                <a:lnTo>
                  <a:pt x="710" y="2017"/>
                </a:lnTo>
                <a:lnTo>
                  <a:pt x="748" y="2017"/>
                </a:lnTo>
                <a:lnTo>
                  <a:pt x="1057" y="1545"/>
                </a:lnTo>
                <a:lnTo>
                  <a:pt x="1114" y="1459"/>
                </a:lnTo>
                <a:lnTo>
                  <a:pt x="1147" y="1407"/>
                </a:lnTo>
                <a:lnTo>
                  <a:pt x="1219" y="1354"/>
                </a:lnTo>
                <a:lnTo>
                  <a:pt x="1357" y="1275"/>
                </a:lnTo>
                <a:lnTo>
                  <a:pt x="1787" y="1096"/>
                </a:lnTo>
                <a:lnTo>
                  <a:pt x="1903" y="1033"/>
                </a:lnTo>
                <a:lnTo>
                  <a:pt x="1966" y="976"/>
                </a:lnTo>
                <a:lnTo>
                  <a:pt x="2003" y="928"/>
                </a:lnTo>
                <a:lnTo>
                  <a:pt x="2003" y="882"/>
                </a:lnTo>
                <a:lnTo>
                  <a:pt x="1997" y="846"/>
                </a:lnTo>
                <a:lnTo>
                  <a:pt x="1966" y="786"/>
                </a:lnTo>
                <a:lnTo>
                  <a:pt x="1835" y="708"/>
                </a:lnTo>
                <a:lnTo>
                  <a:pt x="1640" y="636"/>
                </a:lnTo>
                <a:lnTo>
                  <a:pt x="1226" y="526"/>
                </a:lnTo>
                <a:lnTo>
                  <a:pt x="1153" y="502"/>
                </a:lnTo>
                <a:lnTo>
                  <a:pt x="1142" y="481"/>
                </a:lnTo>
                <a:lnTo>
                  <a:pt x="1184" y="460"/>
                </a:lnTo>
                <a:lnTo>
                  <a:pt x="1258" y="456"/>
                </a:lnTo>
                <a:lnTo>
                  <a:pt x="1448" y="457"/>
                </a:lnTo>
                <a:lnTo>
                  <a:pt x="1534" y="430"/>
                </a:lnTo>
                <a:lnTo>
                  <a:pt x="1633" y="426"/>
                </a:lnTo>
                <a:lnTo>
                  <a:pt x="1801" y="421"/>
                </a:lnTo>
                <a:lnTo>
                  <a:pt x="1685" y="388"/>
                </a:lnTo>
                <a:lnTo>
                  <a:pt x="1681" y="363"/>
                </a:lnTo>
                <a:lnTo>
                  <a:pt x="1744" y="352"/>
                </a:lnTo>
                <a:lnTo>
                  <a:pt x="1990" y="363"/>
                </a:lnTo>
                <a:lnTo>
                  <a:pt x="2026" y="357"/>
                </a:lnTo>
                <a:lnTo>
                  <a:pt x="2015" y="336"/>
                </a:lnTo>
                <a:lnTo>
                  <a:pt x="1921" y="316"/>
                </a:lnTo>
                <a:lnTo>
                  <a:pt x="1912" y="304"/>
                </a:lnTo>
                <a:lnTo>
                  <a:pt x="1969" y="294"/>
                </a:lnTo>
                <a:lnTo>
                  <a:pt x="2089" y="279"/>
                </a:lnTo>
                <a:lnTo>
                  <a:pt x="1999" y="237"/>
                </a:lnTo>
                <a:lnTo>
                  <a:pt x="1957" y="201"/>
                </a:lnTo>
                <a:lnTo>
                  <a:pt x="1957" y="163"/>
                </a:lnTo>
                <a:lnTo>
                  <a:pt x="1994" y="148"/>
                </a:lnTo>
                <a:lnTo>
                  <a:pt x="1984" y="133"/>
                </a:lnTo>
                <a:lnTo>
                  <a:pt x="1708" y="73"/>
                </a:lnTo>
                <a:lnTo>
                  <a:pt x="1543" y="1"/>
                </a:lnTo>
                <a:lnTo>
                  <a:pt x="1576" y="0"/>
                </a:lnTo>
                <a:lnTo>
                  <a:pt x="1723" y="63"/>
                </a:lnTo>
                <a:lnTo>
                  <a:pt x="1928" y="100"/>
                </a:lnTo>
                <a:lnTo>
                  <a:pt x="2003" y="117"/>
                </a:lnTo>
                <a:lnTo>
                  <a:pt x="2035" y="132"/>
                </a:lnTo>
                <a:lnTo>
                  <a:pt x="2023" y="159"/>
                </a:lnTo>
                <a:lnTo>
                  <a:pt x="1985" y="180"/>
                </a:lnTo>
                <a:lnTo>
                  <a:pt x="2002" y="216"/>
                </a:lnTo>
                <a:lnTo>
                  <a:pt x="2135" y="268"/>
                </a:lnTo>
                <a:lnTo>
                  <a:pt x="2152" y="300"/>
                </a:lnTo>
                <a:lnTo>
                  <a:pt x="2021" y="310"/>
                </a:lnTo>
                <a:lnTo>
                  <a:pt x="2000" y="321"/>
                </a:lnTo>
                <a:lnTo>
                  <a:pt x="2105" y="342"/>
                </a:lnTo>
                <a:lnTo>
                  <a:pt x="2120" y="373"/>
                </a:lnTo>
                <a:lnTo>
                  <a:pt x="2090" y="388"/>
                </a:lnTo>
                <a:lnTo>
                  <a:pt x="2027" y="384"/>
                </a:lnTo>
                <a:lnTo>
                  <a:pt x="1916" y="369"/>
                </a:lnTo>
                <a:lnTo>
                  <a:pt x="1775" y="369"/>
                </a:lnTo>
                <a:lnTo>
                  <a:pt x="1765" y="384"/>
                </a:lnTo>
                <a:lnTo>
                  <a:pt x="1891" y="426"/>
                </a:lnTo>
                <a:lnTo>
                  <a:pt x="1864" y="442"/>
                </a:lnTo>
                <a:lnTo>
                  <a:pt x="1685" y="436"/>
                </a:lnTo>
                <a:lnTo>
                  <a:pt x="1576" y="447"/>
                </a:lnTo>
                <a:lnTo>
                  <a:pt x="1564" y="457"/>
                </a:lnTo>
                <a:lnTo>
                  <a:pt x="1460" y="468"/>
                </a:lnTo>
                <a:lnTo>
                  <a:pt x="1370" y="462"/>
                </a:lnTo>
                <a:lnTo>
                  <a:pt x="1321" y="469"/>
                </a:lnTo>
                <a:close/>
              </a:path>
            </a:pathLst>
          </a:custGeom>
          <a:solidFill>
            <a:srgbClr val="0000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31" name="Freeform 11"/>
          <p:cNvSpPr>
            <a:spLocks/>
          </p:cNvSpPr>
          <p:nvPr/>
        </p:nvSpPr>
        <p:spPr bwMode="auto">
          <a:xfrm>
            <a:off x="3322639" y="785814"/>
            <a:ext cx="2906712" cy="1651000"/>
          </a:xfrm>
          <a:custGeom>
            <a:avLst/>
            <a:gdLst>
              <a:gd name="T0" fmla="*/ 0 w 1831"/>
              <a:gd name="T1" fmla="*/ 2147483647 h 1040"/>
              <a:gd name="T2" fmla="*/ 2147483647 w 1831"/>
              <a:gd name="T3" fmla="*/ 2147483647 h 1040"/>
              <a:gd name="T4" fmla="*/ 2147483647 w 1831"/>
              <a:gd name="T5" fmla="*/ 2147483647 h 1040"/>
              <a:gd name="T6" fmla="*/ 2147483647 w 1831"/>
              <a:gd name="T7" fmla="*/ 2147483647 h 1040"/>
              <a:gd name="T8" fmla="*/ 2147483647 w 1831"/>
              <a:gd name="T9" fmla="*/ 2147483647 h 1040"/>
              <a:gd name="T10" fmla="*/ 2147483647 w 1831"/>
              <a:gd name="T11" fmla="*/ 2147483647 h 1040"/>
              <a:gd name="T12" fmla="*/ 2147483647 w 1831"/>
              <a:gd name="T13" fmla="*/ 2147483647 h 1040"/>
              <a:gd name="T14" fmla="*/ 2147483647 w 1831"/>
              <a:gd name="T15" fmla="*/ 2147483647 h 1040"/>
              <a:gd name="T16" fmla="*/ 2147483647 w 1831"/>
              <a:gd name="T17" fmla="*/ 2147483647 h 1040"/>
              <a:gd name="T18" fmla="*/ 2147483647 w 1831"/>
              <a:gd name="T19" fmla="*/ 2147483647 h 1040"/>
              <a:gd name="T20" fmla="*/ 2147483647 w 1831"/>
              <a:gd name="T21" fmla="*/ 2147483647 h 1040"/>
              <a:gd name="T22" fmla="*/ 2147483647 w 1831"/>
              <a:gd name="T23" fmla="*/ 2147483647 h 1040"/>
              <a:gd name="T24" fmla="*/ 2147483647 w 1831"/>
              <a:gd name="T25" fmla="*/ 2147483647 h 1040"/>
              <a:gd name="T26" fmla="*/ 2147483647 w 1831"/>
              <a:gd name="T27" fmla="*/ 2147483647 h 1040"/>
              <a:gd name="T28" fmla="*/ 2147483647 w 1831"/>
              <a:gd name="T29" fmla="*/ 2147483647 h 1040"/>
              <a:gd name="T30" fmla="*/ 2147483647 w 1831"/>
              <a:gd name="T31" fmla="*/ 2147483647 h 1040"/>
              <a:gd name="T32" fmla="*/ 2147483647 w 1831"/>
              <a:gd name="T33" fmla="*/ 2147483647 h 1040"/>
              <a:gd name="T34" fmla="*/ 2147483647 w 1831"/>
              <a:gd name="T35" fmla="*/ 2147483647 h 1040"/>
              <a:gd name="T36" fmla="*/ 2147483647 w 1831"/>
              <a:gd name="T37" fmla="*/ 2147483647 h 1040"/>
              <a:gd name="T38" fmla="*/ 2147483647 w 1831"/>
              <a:gd name="T39" fmla="*/ 0 h 1040"/>
              <a:gd name="T40" fmla="*/ 0 w 1831"/>
              <a:gd name="T41" fmla="*/ 2147483647 h 104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831"/>
              <a:gd name="T64" fmla="*/ 0 h 1040"/>
              <a:gd name="T65" fmla="*/ 1831 w 1831"/>
              <a:gd name="T66" fmla="*/ 1040 h 1040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831" h="1040">
                <a:moveTo>
                  <a:pt x="0" y="5"/>
                </a:moveTo>
                <a:lnTo>
                  <a:pt x="198" y="83"/>
                </a:lnTo>
                <a:lnTo>
                  <a:pt x="741" y="230"/>
                </a:lnTo>
                <a:lnTo>
                  <a:pt x="898" y="288"/>
                </a:lnTo>
                <a:lnTo>
                  <a:pt x="1081" y="375"/>
                </a:lnTo>
                <a:lnTo>
                  <a:pt x="1350" y="558"/>
                </a:lnTo>
                <a:lnTo>
                  <a:pt x="1449" y="642"/>
                </a:lnTo>
                <a:lnTo>
                  <a:pt x="1528" y="716"/>
                </a:lnTo>
                <a:lnTo>
                  <a:pt x="1660" y="873"/>
                </a:lnTo>
                <a:lnTo>
                  <a:pt x="1773" y="1040"/>
                </a:lnTo>
                <a:lnTo>
                  <a:pt x="1831" y="1014"/>
                </a:lnTo>
                <a:lnTo>
                  <a:pt x="1684" y="836"/>
                </a:lnTo>
                <a:lnTo>
                  <a:pt x="1569" y="705"/>
                </a:lnTo>
                <a:lnTo>
                  <a:pt x="1480" y="620"/>
                </a:lnTo>
                <a:lnTo>
                  <a:pt x="1375" y="537"/>
                </a:lnTo>
                <a:lnTo>
                  <a:pt x="1123" y="374"/>
                </a:lnTo>
                <a:lnTo>
                  <a:pt x="918" y="272"/>
                </a:lnTo>
                <a:lnTo>
                  <a:pt x="750" y="213"/>
                </a:lnTo>
                <a:lnTo>
                  <a:pt x="214" y="68"/>
                </a:lnTo>
                <a:lnTo>
                  <a:pt x="46" y="0"/>
                </a:lnTo>
                <a:lnTo>
                  <a:pt x="0" y="5"/>
                </a:lnTo>
                <a:close/>
              </a:path>
            </a:pathLst>
          </a:custGeom>
          <a:solidFill>
            <a:srgbClr val="0000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32" name="Freeform 12"/>
          <p:cNvSpPr>
            <a:spLocks/>
          </p:cNvSpPr>
          <p:nvPr/>
        </p:nvSpPr>
        <p:spPr bwMode="auto">
          <a:xfrm>
            <a:off x="2424115" y="242889"/>
            <a:ext cx="6719887" cy="6615112"/>
          </a:xfrm>
          <a:custGeom>
            <a:avLst/>
            <a:gdLst>
              <a:gd name="T0" fmla="*/ 2147483647 w 4233"/>
              <a:gd name="T1" fmla="*/ 2147483647 h 4167"/>
              <a:gd name="T2" fmla="*/ 2147483647 w 4233"/>
              <a:gd name="T3" fmla="*/ 2147483647 h 4167"/>
              <a:gd name="T4" fmla="*/ 2147483647 w 4233"/>
              <a:gd name="T5" fmla="*/ 2147483647 h 4167"/>
              <a:gd name="T6" fmla="*/ 2147483647 w 4233"/>
              <a:gd name="T7" fmla="*/ 2147483647 h 4167"/>
              <a:gd name="T8" fmla="*/ 2147483647 w 4233"/>
              <a:gd name="T9" fmla="*/ 2147483647 h 4167"/>
              <a:gd name="T10" fmla="*/ 2147483647 w 4233"/>
              <a:gd name="T11" fmla="*/ 2147483647 h 4167"/>
              <a:gd name="T12" fmla="*/ 2147483647 w 4233"/>
              <a:gd name="T13" fmla="*/ 2147483647 h 4167"/>
              <a:gd name="T14" fmla="*/ 2147483647 w 4233"/>
              <a:gd name="T15" fmla="*/ 2147483647 h 4167"/>
              <a:gd name="T16" fmla="*/ 2147483647 w 4233"/>
              <a:gd name="T17" fmla="*/ 2147483647 h 4167"/>
              <a:gd name="T18" fmla="*/ 2147483647 w 4233"/>
              <a:gd name="T19" fmla="*/ 2147483647 h 4167"/>
              <a:gd name="T20" fmla="*/ 2147483647 w 4233"/>
              <a:gd name="T21" fmla="*/ 2147483647 h 4167"/>
              <a:gd name="T22" fmla="*/ 2147483647 w 4233"/>
              <a:gd name="T23" fmla="*/ 2147483647 h 4167"/>
              <a:gd name="T24" fmla="*/ 2147483647 w 4233"/>
              <a:gd name="T25" fmla="*/ 2147483647 h 4167"/>
              <a:gd name="T26" fmla="*/ 2147483647 w 4233"/>
              <a:gd name="T27" fmla="*/ 2147483647 h 4167"/>
              <a:gd name="T28" fmla="*/ 2147483647 w 4233"/>
              <a:gd name="T29" fmla="*/ 2147483647 h 4167"/>
              <a:gd name="T30" fmla="*/ 2147483647 w 4233"/>
              <a:gd name="T31" fmla="*/ 2147483647 h 4167"/>
              <a:gd name="T32" fmla="*/ 2147483647 w 4233"/>
              <a:gd name="T33" fmla="*/ 2147483647 h 4167"/>
              <a:gd name="T34" fmla="*/ 2147483647 w 4233"/>
              <a:gd name="T35" fmla="*/ 2147483647 h 4167"/>
              <a:gd name="T36" fmla="*/ 2147483647 w 4233"/>
              <a:gd name="T37" fmla="*/ 2147483647 h 4167"/>
              <a:gd name="T38" fmla="*/ 2147483647 w 4233"/>
              <a:gd name="T39" fmla="*/ 2147483647 h 4167"/>
              <a:gd name="T40" fmla="*/ 2147483647 w 4233"/>
              <a:gd name="T41" fmla="*/ 2147483647 h 4167"/>
              <a:gd name="T42" fmla="*/ 2147483647 w 4233"/>
              <a:gd name="T43" fmla="*/ 2147483647 h 4167"/>
              <a:gd name="T44" fmla="*/ 2147483647 w 4233"/>
              <a:gd name="T45" fmla="*/ 2147483647 h 4167"/>
              <a:gd name="T46" fmla="*/ 2147483647 w 4233"/>
              <a:gd name="T47" fmla="*/ 2147483647 h 4167"/>
              <a:gd name="T48" fmla="*/ 2147483647 w 4233"/>
              <a:gd name="T49" fmla="*/ 2147483647 h 4167"/>
              <a:gd name="T50" fmla="*/ 2147483647 w 4233"/>
              <a:gd name="T51" fmla="*/ 2147483647 h 4167"/>
              <a:gd name="T52" fmla="*/ 2147483647 w 4233"/>
              <a:gd name="T53" fmla="*/ 2147483647 h 4167"/>
              <a:gd name="T54" fmla="*/ 2147483647 w 4233"/>
              <a:gd name="T55" fmla="*/ 2147483647 h 4167"/>
              <a:gd name="T56" fmla="*/ 2147483647 w 4233"/>
              <a:gd name="T57" fmla="*/ 2147483647 h 4167"/>
              <a:gd name="T58" fmla="*/ 2147483647 w 4233"/>
              <a:gd name="T59" fmla="*/ 2147483647 h 4167"/>
              <a:gd name="T60" fmla="*/ 2147483647 w 4233"/>
              <a:gd name="T61" fmla="*/ 2147483647 h 4167"/>
              <a:gd name="T62" fmla="*/ 2147483647 w 4233"/>
              <a:gd name="T63" fmla="*/ 2147483647 h 4167"/>
              <a:gd name="T64" fmla="*/ 2147483647 w 4233"/>
              <a:gd name="T65" fmla="*/ 2147483647 h 4167"/>
              <a:gd name="T66" fmla="*/ 2147483647 w 4233"/>
              <a:gd name="T67" fmla="*/ 2147483647 h 4167"/>
              <a:gd name="T68" fmla="*/ 2147483647 w 4233"/>
              <a:gd name="T69" fmla="*/ 2147483647 h 4167"/>
              <a:gd name="T70" fmla="*/ 2147483647 w 4233"/>
              <a:gd name="T71" fmla="*/ 2147483647 h 4167"/>
              <a:gd name="T72" fmla="*/ 2147483647 w 4233"/>
              <a:gd name="T73" fmla="*/ 2147483647 h 4167"/>
              <a:gd name="T74" fmla="*/ 2147483647 w 4233"/>
              <a:gd name="T75" fmla="*/ 2147483647 h 4167"/>
              <a:gd name="T76" fmla="*/ 2147483647 w 4233"/>
              <a:gd name="T77" fmla="*/ 2147483647 h 4167"/>
              <a:gd name="T78" fmla="*/ 2147483647 w 4233"/>
              <a:gd name="T79" fmla="*/ 2147483647 h 4167"/>
              <a:gd name="T80" fmla="*/ 2147483647 w 4233"/>
              <a:gd name="T81" fmla="*/ 2147483647 h 4167"/>
              <a:gd name="T82" fmla="*/ 2147483647 w 4233"/>
              <a:gd name="T83" fmla="*/ 2147483647 h 4167"/>
              <a:gd name="T84" fmla="*/ 2147483647 w 4233"/>
              <a:gd name="T85" fmla="*/ 2147483647 h 4167"/>
              <a:gd name="T86" fmla="*/ 2147483647 w 4233"/>
              <a:gd name="T87" fmla="*/ 2147483647 h 4167"/>
              <a:gd name="T88" fmla="*/ 2147483647 w 4233"/>
              <a:gd name="T89" fmla="*/ 2147483647 h 4167"/>
              <a:gd name="T90" fmla="*/ 2147483647 w 4233"/>
              <a:gd name="T91" fmla="*/ 2147483647 h 4167"/>
              <a:gd name="T92" fmla="*/ 2147483647 w 4233"/>
              <a:gd name="T93" fmla="*/ 2147483647 h 4167"/>
              <a:gd name="T94" fmla="*/ 2147483647 w 4233"/>
              <a:gd name="T95" fmla="*/ 2147483647 h 4167"/>
              <a:gd name="T96" fmla="*/ 2147483647 w 4233"/>
              <a:gd name="T97" fmla="*/ 2147483647 h 4167"/>
              <a:gd name="T98" fmla="*/ 2147483647 w 4233"/>
              <a:gd name="T99" fmla="*/ 2147483647 h 4167"/>
              <a:gd name="T100" fmla="*/ 2147483647 w 4233"/>
              <a:gd name="T101" fmla="*/ 2147483647 h 4167"/>
              <a:gd name="T102" fmla="*/ 2147483647 w 4233"/>
              <a:gd name="T103" fmla="*/ 2147483647 h 4167"/>
              <a:gd name="T104" fmla="*/ 2147483647 w 4233"/>
              <a:gd name="T105" fmla="*/ 2147483647 h 4167"/>
              <a:gd name="T106" fmla="*/ 2147483647 w 4233"/>
              <a:gd name="T107" fmla="*/ 2147483647 h 4167"/>
              <a:gd name="T108" fmla="*/ 2147483647 w 4233"/>
              <a:gd name="T109" fmla="*/ 2147483647 h 4167"/>
              <a:gd name="T110" fmla="*/ 2147483647 w 4233"/>
              <a:gd name="T111" fmla="*/ 2147483647 h 4167"/>
              <a:gd name="T112" fmla="*/ 2147483647 w 4233"/>
              <a:gd name="T113" fmla="*/ 2147483647 h 4167"/>
              <a:gd name="T114" fmla="*/ 2147483647 w 4233"/>
              <a:gd name="T115" fmla="*/ 2147483647 h 4167"/>
              <a:gd name="T116" fmla="*/ 2147483647 w 4233"/>
              <a:gd name="T117" fmla="*/ 2147483647 h 4167"/>
              <a:gd name="T118" fmla="*/ 2147483647 w 4233"/>
              <a:gd name="T119" fmla="*/ 2147483647 h 4167"/>
              <a:gd name="T120" fmla="*/ 2147483647 w 4233"/>
              <a:gd name="T121" fmla="*/ 2147483647 h 4167"/>
              <a:gd name="T122" fmla="*/ 2147483647 w 4233"/>
              <a:gd name="T123" fmla="*/ 2147483647 h 4167"/>
              <a:gd name="T124" fmla="*/ 2147483647 w 4233"/>
              <a:gd name="T125" fmla="*/ 0 h 416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233"/>
              <a:gd name="T190" fmla="*/ 0 h 4167"/>
              <a:gd name="T191" fmla="*/ 4233 w 4233"/>
              <a:gd name="T192" fmla="*/ 4167 h 4167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233" h="4167">
                <a:moveTo>
                  <a:pt x="1395" y="0"/>
                </a:moveTo>
                <a:lnTo>
                  <a:pt x="1398" y="11"/>
                </a:lnTo>
                <a:lnTo>
                  <a:pt x="1362" y="32"/>
                </a:lnTo>
                <a:lnTo>
                  <a:pt x="1455" y="62"/>
                </a:lnTo>
                <a:lnTo>
                  <a:pt x="1404" y="72"/>
                </a:lnTo>
                <a:lnTo>
                  <a:pt x="1398" y="84"/>
                </a:lnTo>
                <a:lnTo>
                  <a:pt x="1613" y="147"/>
                </a:lnTo>
                <a:lnTo>
                  <a:pt x="1623" y="156"/>
                </a:lnTo>
                <a:lnTo>
                  <a:pt x="1556" y="167"/>
                </a:lnTo>
                <a:lnTo>
                  <a:pt x="1278" y="179"/>
                </a:lnTo>
                <a:lnTo>
                  <a:pt x="1215" y="198"/>
                </a:lnTo>
                <a:lnTo>
                  <a:pt x="1209" y="215"/>
                </a:lnTo>
                <a:lnTo>
                  <a:pt x="1251" y="242"/>
                </a:lnTo>
                <a:lnTo>
                  <a:pt x="1352" y="257"/>
                </a:lnTo>
                <a:lnTo>
                  <a:pt x="1419" y="294"/>
                </a:lnTo>
                <a:lnTo>
                  <a:pt x="1676" y="347"/>
                </a:lnTo>
                <a:lnTo>
                  <a:pt x="1799" y="372"/>
                </a:lnTo>
                <a:lnTo>
                  <a:pt x="2007" y="393"/>
                </a:lnTo>
                <a:lnTo>
                  <a:pt x="2135" y="419"/>
                </a:lnTo>
                <a:lnTo>
                  <a:pt x="2192" y="431"/>
                </a:lnTo>
                <a:lnTo>
                  <a:pt x="2228" y="456"/>
                </a:lnTo>
                <a:lnTo>
                  <a:pt x="2223" y="482"/>
                </a:lnTo>
                <a:lnTo>
                  <a:pt x="2177" y="498"/>
                </a:lnTo>
                <a:lnTo>
                  <a:pt x="2154" y="519"/>
                </a:lnTo>
                <a:lnTo>
                  <a:pt x="2181" y="555"/>
                </a:lnTo>
                <a:lnTo>
                  <a:pt x="2229" y="582"/>
                </a:lnTo>
                <a:lnTo>
                  <a:pt x="2276" y="603"/>
                </a:lnTo>
                <a:lnTo>
                  <a:pt x="2421" y="627"/>
                </a:lnTo>
                <a:lnTo>
                  <a:pt x="2585" y="648"/>
                </a:lnTo>
                <a:lnTo>
                  <a:pt x="2784" y="690"/>
                </a:lnTo>
                <a:lnTo>
                  <a:pt x="3038" y="743"/>
                </a:lnTo>
                <a:lnTo>
                  <a:pt x="3363" y="789"/>
                </a:lnTo>
                <a:lnTo>
                  <a:pt x="3441" y="806"/>
                </a:lnTo>
                <a:lnTo>
                  <a:pt x="3557" y="858"/>
                </a:lnTo>
                <a:lnTo>
                  <a:pt x="3738" y="915"/>
                </a:lnTo>
                <a:lnTo>
                  <a:pt x="3879" y="953"/>
                </a:lnTo>
                <a:lnTo>
                  <a:pt x="3911" y="980"/>
                </a:lnTo>
                <a:lnTo>
                  <a:pt x="3863" y="1073"/>
                </a:lnTo>
                <a:lnTo>
                  <a:pt x="3738" y="1178"/>
                </a:lnTo>
                <a:lnTo>
                  <a:pt x="3669" y="1226"/>
                </a:lnTo>
                <a:lnTo>
                  <a:pt x="3438" y="1262"/>
                </a:lnTo>
                <a:lnTo>
                  <a:pt x="2955" y="1274"/>
                </a:lnTo>
                <a:lnTo>
                  <a:pt x="2715" y="1274"/>
                </a:lnTo>
                <a:lnTo>
                  <a:pt x="2394" y="1347"/>
                </a:lnTo>
                <a:lnTo>
                  <a:pt x="2337" y="1379"/>
                </a:lnTo>
                <a:lnTo>
                  <a:pt x="2388" y="1427"/>
                </a:lnTo>
                <a:lnTo>
                  <a:pt x="2400" y="1497"/>
                </a:lnTo>
                <a:lnTo>
                  <a:pt x="2421" y="1527"/>
                </a:lnTo>
                <a:lnTo>
                  <a:pt x="2421" y="1611"/>
                </a:lnTo>
                <a:lnTo>
                  <a:pt x="2426" y="1670"/>
                </a:lnTo>
                <a:lnTo>
                  <a:pt x="2474" y="1728"/>
                </a:lnTo>
                <a:lnTo>
                  <a:pt x="2684" y="1823"/>
                </a:lnTo>
                <a:lnTo>
                  <a:pt x="2822" y="1883"/>
                </a:lnTo>
                <a:lnTo>
                  <a:pt x="2808" y="1854"/>
                </a:lnTo>
                <a:lnTo>
                  <a:pt x="2694" y="1812"/>
                </a:lnTo>
                <a:lnTo>
                  <a:pt x="2594" y="1770"/>
                </a:lnTo>
                <a:lnTo>
                  <a:pt x="2489" y="1718"/>
                </a:lnTo>
                <a:lnTo>
                  <a:pt x="2447" y="1670"/>
                </a:lnTo>
                <a:lnTo>
                  <a:pt x="2441" y="1643"/>
                </a:lnTo>
                <a:lnTo>
                  <a:pt x="2451" y="1617"/>
                </a:lnTo>
                <a:lnTo>
                  <a:pt x="2478" y="1601"/>
                </a:lnTo>
                <a:lnTo>
                  <a:pt x="2525" y="1601"/>
                </a:lnTo>
                <a:lnTo>
                  <a:pt x="2600" y="1643"/>
                </a:lnTo>
                <a:lnTo>
                  <a:pt x="2636" y="1670"/>
                </a:lnTo>
                <a:lnTo>
                  <a:pt x="2688" y="1691"/>
                </a:lnTo>
                <a:lnTo>
                  <a:pt x="2808" y="1853"/>
                </a:lnTo>
                <a:lnTo>
                  <a:pt x="2856" y="1922"/>
                </a:lnTo>
                <a:lnTo>
                  <a:pt x="2918" y="1989"/>
                </a:lnTo>
                <a:lnTo>
                  <a:pt x="2987" y="2102"/>
                </a:lnTo>
                <a:lnTo>
                  <a:pt x="3008" y="2201"/>
                </a:lnTo>
                <a:lnTo>
                  <a:pt x="3077" y="2253"/>
                </a:lnTo>
                <a:lnTo>
                  <a:pt x="3125" y="2312"/>
                </a:lnTo>
                <a:lnTo>
                  <a:pt x="3146" y="2354"/>
                </a:lnTo>
                <a:lnTo>
                  <a:pt x="3165" y="2427"/>
                </a:lnTo>
                <a:lnTo>
                  <a:pt x="3161" y="2531"/>
                </a:lnTo>
                <a:lnTo>
                  <a:pt x="3119" y="2625"/>
                </a:lnTo>
                <a:lnTo>
                  <a:pt x="3119" y="2684"/>
                </a:lnTo>
                <a:lnTo>
                  <a:pt x="3176" y="2810"/>
                </a:lnTo>
                <a:lnTo>
                  <a:pt x="3186" y="2867"/>
                </a:lnTo>
                <a:lnTo>
                  <a:pt x="3150" y="2927"/>
                </a:lnTo>
                <a:lnTo>
                  <a:pt x="3108" y="2964"/>
                </a:lnTo>
                <a:lnTo>
                  <a:pt x="3009" y="3011"/>
                </a:lnTo>
                <a:lnTo>
                  <a:pt x="2678" y="3153"/>
                </a:lnTo>
                <a:lnTo>
                  <a:pt x="2631" y="3168"/>
                </a:lnTo>
                <a:lnTo>
                  <a:pt x="2604" y="3206"/>
                </a:lnTo>
                <a:lnTo>
                  <a:pt x="2537" y="3231"/>
                </a:lnTo>
                <a:lnTo>
                  <a:pt x="2033" y="3381"/>
                </a:lnTo>
                <a:lnTo>
                  <a:pt x="1974" y="3473"/>
                </a:lnTo>
                <a:lnTo>
                  <a:pt x="1953" y="3473"/>
                </a:lnTo>
                <a:lnTo>
                  <a:pt x="1875" y="3638"/>
                </a:lnTo>
                <a:lnTo>
                  <a:pt x="1592" y="3617"/>
                </a:lnTo>
                <a:lnTo>
                  <a:pt x="1293" y="3678"/>
                </a:lnTo>
                <a:lnTo>
                  <a:pt x="1040" y="3714"/>
                </a:lnTo>
                <a:lnTo>
                  <a:pt x="797" y="3731"/>
                </a:lnTo>
                <a:lnTo>
                  <a:pt x="515" y="3740"/>
                </a:lnTo>
                <a:lnTo>
                  <a:pt x="242" y="3746"/>
                </a:lnTo>
                <a:lnTo>
                  <a:pt x="179" y="3996"/>
                </a:lnTo>
                <a:lnTo>
                  <a:pt x="263" y="3948"/>
                </a:lnTo>
                <a:lnTo>
                  <a:pt x="368" y="3912"/>
                </a:lnTo>
                <a:lnTo>
                  <a:pt x="504" y="3881"/>
                </a:lnTo>
                <a:lnTo>
                  <a:pt x="636" y="3870"/>
                </a:lnTo>
                <a:lnTo>
                  <a:pt x="794" y="3881"/>
                </a:lnTo>
                <a:lnTo>
                  <a:pt x="956" y="3912"/>
                </a:lnTo>
                <a:lnTo>
                  <a:pt x="1166" y="3971"/>
                </a:lnTo>
                <a:lnTo>
                  <a:pt x="1340" y="4043"/>
                </a:lnTo>
                <a:lnTo>
                  <a:pt x="1400" y="4068"/>
                </a:lnTo>
                <a:lnTo>
                  <a:pt x="1452" y="4119"/>
                </a:lnTo>
                <a:lnTo>
                  <a:pt x="1473" y="4167"/>
                </a:lnTo>
                <a:lnTo>
                  <a:pt x="1299" y="4161"/>
                </a:lnTo>
                <a:lnTo>
                  <a:pt x="1200" y="4073"/>
                </a:lnTo>
                <a:lnTo>
                  <a:pt x="1026" y="4016"/>
                </a:lnTo>
                <a:lnTo>
                  <a:pt x="968" y="3993"/>
                </a:lnTo>
                <a:lnTo>
                  <a:pt x="948" y="3951"/>
                </a:lnTo>
                <a:lnTo>
                  <a:pt x="875" y="3930"/>
                </a:lnTo>
                <a:lnTo>
                  <a:pt x="879" y="3972"/>
                </a:lnTo>
                <a:lnTo>
                  <a:pt x="854" y="3989"/>
                </a:lnTo>
                <a:lnTo>
                  <a:pt x="806" y="3989"/>
                </a:lnTo>
                <a:lnTo>
                  <a:pt x="764" y="4041"/>
                </a:lnTo>
                <a:lnTo>
                  <a:pt x="711" y="4058"/>
                </a:lnTo>
                <a:lnTo>
                  <a:pt x="465" y="3995"/>
                </a:lnTo>
                <a:lnTo>
                  <a:pt x="311" y="3962"/>
                </a:lnTo>
                <a:lnTo>
                  <a:pt x="161" y="4031"/>
                </a:lnTo>
                <a:lnTo>
                  <a:pt x="51" y="4125"/>
                </a:lnTo>
                <a:lnTo>
                  <a:pt x="0" y="4167"/>
                </a:lnTo>
                <a:lnTo>
                  <a:pt x="2460" y="4167"/>
                </a:lnTo>
                <a:lnTo>
                  <a:pt x="2591" y="3774"/>
                </a:lnTo>
                <a:lnTo>
                  <a:pt x="2771" y="3590"/>
                </a:lnTo>
                <a:lnTo>
                  <a:pt x="2886" y="3428"/>
                </a:lnTo>
                <a:lnTo>
                  <a:pt x="3590" y="3033"/>
                </a:lnTo>
                <a:lnTo>
                  <a:pt x="3501" y="2984"/>
                </a:lnTo>
                <a:lnTo>
                  <a:pt x="3449" y="2925"/>
                </a:lnTo>
                <a:lnTo>
                  <a:pt x="3396" y="2826"/>
                </a:lnTo>
                <a:lnTo>
                  <a:pt x="3344" y="2331"/>
                </a:lnTo>
                <a:lnTo>
                  <a:pt x="3318" y="2216"/>
                </a:lnTo>
                <a:lnTo>
                  <a:pt x="3029" y="2006"/>
                </a:lnTo>
                <a:lnTo>
                  <a:pt x="2913" y="1898"/>
                </a:lnTo>
                <a:lnTo>
                  <a:pt x="2844" y="1805"/>
                </a:lnTo>
                <a:lnTo>
                  <a:pt x="2840" y="1764"/>
                </a:lnTo>
                <a:lnTo>
                  <a:pt x="2819" y="1727"/>
                </a:lnTo>
                <a:lnTo>
                  <a:pt x="2699" y="1655"/>
                </a:lnTo>
                <a:lnTo>
                  <a:pt x="2577" y="1598"/>
                </a:lnTo>
                <a:lnTo>
                  <a:pt x="2486" y="1512"/>
                </a:lnTo>
                <a:lnTo>
                  <a:pt x="2471" y="1449"/>
                </a:lnTo>
                <a:lnTo>
                  <a:pt x="2480" y="1412"/>
                </a:lnTo>
                <a:lnTo>
                  <a:pt x="2544" y="1361"/>
                </a:lnTo>
                <a:lnTo>
                  <a:pt x="2664" y="1325"/>
                </a:lnTo>
                <a:lnTo>
                  <a:pt x="2921" y="1305"/>
                </a:lnTo>
                <a:lnTo>
                  <a:pt x="3152" y="1289"/>
                </a:lnTo>
                <a:lnTo>
                  <a:pt x="3452" y="1284"/>
                </a:lnTo>
                <a:lnTo>
                  <a:pt x="3716" y="1256"/>
                </a:lnTo>
                <a:lnTo>
                  <a:pt x="3821" y="1167"/>
                </a:lnTo>
                <a:lnTo>
                  <a:pt x="3905" y="1121"/>
                </a:lnTo>
                <a:lnTo>
                  <a:pt x="3942" y="1083"/>
                </a:lnTo>
                <a:lnTo>
                  <a:pt x="3951" y="1016"/>
                </a:lnTo>
                <a:lnTo>
                  <a:pt x="3974" y="981"/>
                </a:lnTo>
                <a:lnTo>
                  <a:pt x="3932" y="941"/>
                </a:lnTo>
                <a:lnTo>
                  <a:pt x="3690" y="857"/>
                </a:lnTo>
                <a:lnTo>
                  <a:pt x="3999" y="897"/>
                </a:lnTo>
                <a:lnTo>
                  <a:pt x="4233" y="926"/>
                </a:lnTo>
                <a:lnTo>
                  <a:pt x="4233" y="893"/>
                </a:lnTo>
                <a:lnTo>
                  <a:pt x="3803" y="840"/>
                </a:lnTo>
                <a:lnTo>
                  <a:pt x="3488" y="783"/>
                </a:lnTo>
                <a:lnTo>
                  <a:pt x="2984" y="705"/>
                </a:lnTo>
                <a:lnTo>
                  <a:pt x="2559" y="615"/>
                </a:lnTo>
                <a:lnTo>
                  <a:pt x="2349" y="579"/>
                </a:lnTo>
                <a:lnTo>
                  <a:pt x="2280" y="560"/>
                </a:lnTo>
                <a:lnTo>
                  <a:pt x="2253" y="539"/>
                </a:lnTo>
                <a:lnTo>
                  <a:pt x="2255" y="522"/>
                </a:lnTo>
                <a:lnTo>
                  <a:pt x="2285" y="497"/>
                </a:lnTo>
                <a:lnTo>
                  <a:pt x="2306" y="452"/>
                </a:lnTo>
                <a:lnTo>
                  <a:pt x="2207" y="408"/>
                </a:lnTo>
                <a:lnTo>
                  <a:pt x="2007" y="369"/>
                </a:lnTo>
                <a:lnTo>
                  <a:pt x="1791" y="348"/>
                </a:lnTo>
                <a:lnTo>
                  <a:pt x="1466" y="288"/>
                </a:lnTo>
                <a:lnTo>
                  <a:pt x="1397" y="257"/>
                </a:lnTo>
                <a:lnTo>
                  <a:pt x="1287" y="227"/>
                </a:lnTo>
                <a:lnTo>
                  <a:pt x="1281" y="215"/>
                </a:lnTo>
                <a:lnTo>
                  <a:pt x="1298" y="200"/>
                </a:lnTo>
                <a:lnTo>
                  <a:pt x="1412" y="189"/>
                </a:lnTo>
                <a:lnTo>
                  <a:pt x="1565" y="183"/>
                </a:lnTo>
                <a:lnTo>
                  <a:pt x="1674" y="168"/>
                </a:lnTo>
                <a:lnTo>
                  <a:pt x="1659" y="147"/>
                </a:lnTo>
                <a:lnTo>
                  <a:pt x="1455" y="86"/>
                </a:lnTo>
                <a:lnTo>
                  <a:pt x="1506" y="75"/>
                </a:lnTo>
                <a:lnTo>
                  <a:pt x="1460" y="48"/>
                </a:lnTo>
                <a:lnTo>
                  <a:pt x="1418" y="38"/>
                </a:lnTo>
                <a:lnTo>
                  <a:pt x="1418" y="24"/>
                </a:lnTo>
                <a:lnTo>
                  <a:pt x="1451" y="0"/>
                </a:lnTo>
                <a:lnTo>
                  <a:pt x="1395" y="0"/>
                </a:lnTo>
                <a:close/>
              </a:path>
            </a:pathLst>
          </a:custGeom>
          <a:solidFill>
            <a:srgbClr val="0000FF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33" name="Freeform 13"/>
          <p:cNvSpPr>
            <a:spLocks/>
          </p:cNvSpPr>
          <p:nvPr/>
        </p:nvSpPr>
        <p:spPr bwMode="auto">
          <a:xfrm>
            <a:off x="2647951" y="2238377"/>
            <a:ext cx="3619500" cy="517525"/>
          </a:xfrm>
          <a:custGeom>
            <a:avLst/>
            <a:gdLst>
              <a:gd name="T0" fmla="*/ 2147483647 w 2280"/>
              <a:gd name="T1" fmla="*/ 0 h 326"/>
              <a:gd name="T2" fmla="*/ 2147483647 w 2280"/>
              <a:gd name="T3" fmla="*/ 2147483647 h 326"/>
              <a:gd name="T4" fmla="*/ 2147483647 w 2280"/>
              <a:gd name="T5" fmla="*/ 2147483647 h 326"/>
              <a:gd name="T6" fmla="*/ 2147483647 w 2280"/>
              <a:gd name="T7" fmla="*/ 2147483647 h 326"/>
              <a:gd name="T8" fmla="*/ 2147483647 w 2280"/>
              <a:gd name="T9" fmla="*/ 2147483647 h 326"/>
              <a:gd name="T10" fmla="*/ 2147483647 w 2280"/>
              <a:gd name="T11" fmla="*/ 2147483647 h 326"/>
              <a:gd name="T12" fmla="*/ 2147483647 w 2280"/>
              <a:gd name="T13" fmla="*/ 2147483647 h 326"/>
              <a:gd name="T14" fmla="*/ 2147483647 w 2280"/>
              <a:gd name="T15" fmla="*/ 2147483647 h 326"/>
              <a:gd name="T16" fmla="*/ 2147483647 w 2280"/>
              <a:gd name="T17" fmla="*/ 2147483647 h 326"/>
              <a:gd name="T18" fmla="*/ 2147483647 w 2280"/>
              <a:gd name="T19" fmla="*/ 2147483647 h 326"/>
              <a:gd name="T20" fmla="*/ 2147483647 w 2280"/>
              <a:gd name="T21" fmla="*/ 2147483647 h 326"/>
              <a:gd name="T22" fmla="*/ 2147483647 w 2280"/>
              <a:gd name="T23" fmla="*/ 2147483647 h 326"/>
              <a:gd name="T24" fmla="*/ 2147483647 w 2280"/>
              <a:gd name="T25" fmla="*/ 2147483647 h 326"/>
              <a:gd name="T26" fmla="*/ 2147483647 w 2280"/>
              <a:gd name="T27" fmla="*/ 2147483647 h 326"/>
              <a:gd name="T28" fmla="*/ 2147483647 w 2280"/>
              <a:gd name="T29" fmla="*/ 2147483647 h 326"/>
              <a:gd name="T30" fmla="*/ 2147483647 w 2280"/>
              <a:gd name="T31" fmla="*/ 2147483647 h 326"/>
              <a:gd name="T32" fmla="*/ 2147483647 w 2280"/>
              <a:gd name="T33" fmla="*/ 2147483647 h 326"/>
              <a:gd name="T34" fmla="*/ 2147483647 w 2280"/>
              <a:gd name="T35" fmla="*/ 2147483647 h 326"/>
              <a:gd name="T36" fmla="*/ 2147483647 w 2280"/>
              <a:gd name="T37" fmla="*/ 2147483647 h 326"/>
              <a:gd name="T38" fmla="*/ 2147483647 w 2280"/>
              <a:gd name="T39" fmla="*/ 2147483647 h 326"/>
              <a:gd name="T40" fmla="*/ 2147483647 w 2280"/>
              <a:gd name="T41" fmla="*/ 2147483647 h 326"/>
              <a:gd name="T42" fmla="*/ 2147483647 w 2280"/>
              <a:gd name="T43" fmla="*/ 2147483647 h 326"/>
              <a:gd name="T44" fmla="*/ 2147483647 w 2280"/>
              <a:gd name="T45" fmla="*/ 2147483647 h 326"/>
              <a:gd name="T46" fmla="*/ 0 w 2280"/>
              <a:gd name="T47" fmla="*/ 2147483647 h 326"/>
              <a:gd name="T48" fmla="*/ 2147483647 w 2280"/>
              <a:gd name="T49" fmla="*/ 0 h 32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280"/>
              <a:gd name="T76" fmla="*/ 0 h 326"/>
              <a:gd name="T77" fmla="*/ 2280 w 2280"/>
              <a:gd name="T78" fmla="*/ 326 h 32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280" h="326">
                <a:moveTo>
                  <a:pt x="15" y="0"/>
                </a:moveTo>
                <a:lnTo>
                  <a:pt x="297" y="53"/>
                </a:lnTo>
                <a:lnTo>
                  <a:pt x="558" y="101"/>
                </a:lnTo>
                <a:lnTo>
                  <a:pt x="648" y="137"/>
                </a:lnTo>
                <a:lnTo>
                  <a:pt x="789" y="168"/>
                </a:lnTo>
                <a:lnTo>
                  <a:pt x="873" y="195"/>
                </a:lnTo>
                <a:lnTo>
                  <a:pt x="989" y="231"/>
                </a:lnTo>
                <a:lnTo>
                  <a:pt x="1131" y="252"/>
                </a:lnTo>
                <a:lnTo>
                  <a:pt x="1425" y="269"/>
                </a:lnTo>
                <a:lnTo>
                  <a:pt x="1574" y="273"/>
                </a:lnTo>
                <a:lnTo>
                  <a:pt x="1709" y="284"/>
                </a:lnTo>
                <a:lnTo>
                  <a:pt x="2280" y="315"/>
                </a:lnTo>
                <a:lnTo>
                  <a:pt x="2280" y="326"/>
                </a:lnTo>
                <a:lnTo>
                  <a:pt x="1698" y="294"/>
                </a:lnTo>
                <a:lnTo>
                  <a:pt x="1572" y="284"/>
                </a:lnTo>
                <a:lnTo>
                  <a:pt x="1425" y="282"/>
                </a:lnTo>
                <a:lnTo>
                  <a:pt x="1131" y="263"/>
                </a:lnTo>
                <a:lnTo>
                  <a:pt x="986" y="242"/>
                </a:lnTo>
                <a:lnTo>
                  <a:pt x="875" y="209"/>
                </a:lnTo>
                <a:lnTo>
                  <a:pt x="786" y="179"/>
                </a:lnTo>
                <a:lnTo>
                  <a:pt x="645" y="147"/>
                </a:lnTo>
                <a:lnTo>
                  <a:pt x="551" y="110"/>
                </a:lnTo>
                <a:lnTo>
                  <a:pt x="293" y="63"/>
                </a:lnTo>
                <a:lnTo>
                  <a:pt x="0" y="9"/>
                </a:lnTo>
                <a:lnTo>
                  <a:pt x="15" y="0"/>
                </a:lnTo>
                <a:close/>
              </a:path>
            </a:pathLst>
          </a:custGeom>
          <a:solidFill>
            <a:srgbClr val="0000FF">
              <a:alpha val="50195"/>
            </a:srgbClr>
          </a:solidFill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ja-JP" altLang="en-US" dirty="0">
              <a:solidFill>
                <a:srgbClr val="0000CC"/>
              </a:solidFill>
            </a:endParaRPr>
          </a:p>
        </p:txBody>
      </p:sp>
      <p:sp>
        <p:nvSpPr>
          <p:cNvPr id="15371" name="Freeform 5"/>
          <p:cNvSpPr>
            <a:spLocks/>
          </p:cNvSpPr>
          <p:nvPr/>
        </p:nvSpPr>
        <p:spPr bwMode="auto">
          <a:xfrm>
            <a:off x="2" y="758827"/>
            <a:ext cx="8667751" cy="6092825"/>
          </a:xfrm>
          <a:custGeom>
            <a:avLst/>
            <a:gdLst>
              <a:gd name="T0" fmla="*/ 2147483647 w 5460"/>
              <a:gd name="T1" fmla="*/ 2147483647 h 3838"/>
              <a:gd name="T2" fmla="*/ 2147483647 w 5460"/>
              <a:gd name="T3" fmla="*/ 2147483647 h 3838"/>
              <a:gd name="T4" fmla="*/ 2147483647 w 5460"/>
              <a:gd name="T5" fmla="*/ 2147483647 h 3838"/>
              <a:gd name="T6" fmla="*/ 2147483647 w 5460"/>
              <a:gd name="T7" fmla="*/ 2147483647 h 3838"/>
              <a:gd name="T8" fmla="*/ 2147483647 w 5460"/>
              <a:gd name="T9" fmla="*/ 2147483647 h 3838"/>
              <a:gd name="T10" fmla="*/ 2147483647 w 5460"/>
              <a:gd name="T11" fmla="*/ 2147483647 h 3838"/>
              <a:gd name="T12" fmla="*/ 2147483647 w 5460"/>
              <a:gd name="T13" fmla="*/ 2147483647 h 3838"/>
              <a:gd name="T14" fmla="*/ 2147483647 w 5460"/>
              <a:gd name="T15" fmla="*/ 2147483647 h 3838"/>
              <a:gd name="T16" fmla="*/ 2147483647 w 5460"/>
              <a:gd name="T17" fmla="*/ 2147483647 h 3838"/>
              <a:gd name="T18" fmla="*/ 2147483647 w 5460"/>
              <a:gd name="T19" fmla="*/ 2147483647 h 3838"/>
              <a:gd name="T20" fmla="*/ 2147483647 w 5460"/>
              <a:gd name="T21" fmla="*/ 2147483647 h 3838"/>
              <a:gd name="T22" fmla="*/ 2147483647 w 5460"/>
              <a:gd name="T23" fmla="*/ 2147483647 h 3838"/>
              <a:gd name="T24" fmla="*/ 2147483647 w 5460"/>
              <a:gd name="T25" fmla="*/ 2147483647 h 3838"/>
              <a:gd name="T26" fmla="*/ 2147483647 w 5460"/>
              <a:gd name="T27" fmla="*/ 2147483647 h 3838"/>
              <a:gd name="T28" fmla="*/ 2147483647 w 5460"/>
              <a:gd name="T29" fmla="*/ 2147483647 h 3838"/>
              <a:gd name="T30" fmla="*/ 2147483647 w 5460"/>
              <a:gd name="T31" fmla="*/ 2147483647 h 3838"/>
              <a:gd name="T32" fmla="*/ 2147483647 w 5460"/>
              <a:gd name="T33" fmla="*/ 2147483647 h 3838"/>
              <a:gd name="T34" fmla="*/ 2147483647 w 5460"/>
              <a:gd name="T35" fmla="*/ 2147483647 h 3838"/>
              <a:gd name="T36" fmla="*/ 2147483647 w 5460"/>
              <a:gd name="T37" fmla="*/ 2147483647 h 3838"/>
              <a:gd name="T38" fmla="*/ 2147483647 w 5460"/>
              <a:gd name="T39" fmla="*/ 2147483647 h 3838"/>
              <a:gd name="T40" fmla="*/ 2147483647 w 5460"/>
              <a:gd name="T41" fmla="*/ 2147483647 h 3838"/>
              <a:gd name="T42" fmla="*/ 2147483647 w 5460"/>
              <a:gd name="T43" fmla="*/ 2147483647 h 3838"/>
              <a:gd name="T44" fmla="*/ 2147483647 w 5460"/>
              <a:gd name="T45" fmla="*/ 2147483647 h 3838"/>
              <a:gd name="T46" fmla="*/ 2147483647 w 5460"/>
              <a:gd name="T47" fmla="*/ 2147483647 h 3838"/>
              <a:gd name="T48" fmla="*/ 2147483647 w 5460"/>
              <a:gd name="T49" fmla="*/ 2147483647 h 3838"/>
              <a:gd name="T50" fmla="*/ 2147483647 w 5460"/>
              <a:gd name="T51" fmla="*/ 2147483647 h 3838"/>
              <a:gd name="T52" fmla="*/ 2147483647 w 5460"/>
              <a:gd name="T53" fmla="*/ 2147483647 h 3838"/>
              <a:gd name="T54" fmla="*/ 2147483647 w 5460"/>
              <a:gd name="T55" fmla="*/ 2147483647 h 3838"/>
              <a:gd name="T56" fmla="*/ 2147483647 w 5460"/>
              <a:gd name="T57" fmla="*/ 2147483647 h 3838"/>
              <a:gd name="T58" fmla="*/ 2147483647 w 5460"/>
              <a:gd name="T59" fmla="*/ 2147483647 h 3838"/>
              <a:gd name="T60" fmla="*/ 2147483647 w 5460"/>
              <a:gd name="T61" fmla="*/ 2147483647 h 3838"/>
              <a:gd name="T62" fmla="*/ 2147483647 w 5460"/>
              <a:gd name="T63" fmla="*/ 2147483647 h 3838"/>
              <a:gd name="T64" fmla="*/ 2147483647 w 5460"/>
              <a:gd name="T65" fmla="*/ 2147483647 h 3838"/>
              <a:gd name="T66" fmla="*/ 2147483647 w 5460"/>
              <a:gd name="T67" fmla="*/ 2147483647 h 3838"/>
              <a:gd name="T68" fmla="*/ 2147483647 w 5460"/>
              <a:gd name="T69" fmla="*/ 2147483647 h 3838"/>
              <a:gd name="T70" fmla="*/ 2147483647 w 5460"/>
              <a:gd name="T71" fmla="*/ 2147483647 h 3838"/>
              <a:gd name="T72" fmla="*/ 2147483647 w 5460"/>
              <a:gd name="T73" fmla="*/ 2147483647 h 3838"/>
              <a:gd name="T74" fmla="*/ 2147483647 w 5460"/>
              <a:gd name="T75" fmla="*/ 2147483647 h 3838"/>
              <a:gd name="T76" fmla="*/ 2147483647 w 5460"/>
              <a:gd name="T77" fmla="*/ 2147483647 h 3838"/>
              <a:gd name="T78" fmla="*/ 2147483647 w 5460"/>
              <a:gd name="T79" fmla="*/ 2147483647 h 3838"/>
              <a:gd name="T80" fmla="*/ 2147483647 w 5460"/>
              <a:gd name="T81" fmla="*/ 2147483647 h 3838"/>
              <a:gd name="T82" fmla="*/ 2147483647 w 5460"/>
              <a:gd name="T83" fmla="*/ 2147483647 h 3838"/>
              <a:gd name="T84" fmla="*/ 2147483647 w 5460"/>
              <a:gd name="T85" fmla="*/ 2147483647 h 3838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5460"/>
              <a:gd name="T130" fmla="*/ 0 h 3838"/>
              <a:gd name="T131" fmla="*/ 5460 w 5460"/>
              <a:gd name="T132" fmla="*/ 3838 h 3838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5460" h="3838">
                <a:moveTo>
                  <a:pt x="0" y="2471"/>
                </a:moveTo>
                <a:lnTo>
                  <a:pt x="1042" y="1038"/>
                </a:lnTo>
                <a:lnTo>
                  <a:pt x="846" y="998"/>
                </a:lnTo>
                <a:lnTo>
                  <a:pt x="1076" y="840"/>
                </a:lnTo>
                <a:lnTo>
                  <a:pt x="1160" y="748"/>
                </a:lnTo>
                <a:lnTo>
                  <a:pt x="1186" y="686"/>
                </a:lnTo>
                <a:lnTo>
                  <a:pt x="1158" y="644"/>
                </a:lnTo>
                <a:lnTo>
                  <a:pt x="1082" y="616"/>
                </a:lnTo>
                <a:lnTo>
                  <a:pt x="934" y="582"/>
                </a:lnTo>
                <a:lnTo>
                  <a:pt x="832" y="564"/>
                </a:lnTo>
                <a:lnTo>
                  <a:pt x="714" y="550"/>
                </a:lnTo>
                <a:lnTo>
                  <a:pt x="560" y="528"/>
                </a:lnTo>
                <a:lnTo>
                  <a:pt x="462" y="508"/>
                </a:lnTo>
                <a:lnTo>
                  <a:pt x="476" y="480"/>
                </a:lnTo>
                <a:lnTo>
                  <a:pt x="622" y="454"/>
                </a:lnTo>
                <a:lnTo>
                  <a:pt x="804" y="426"/>
                </a:lnTo>
                <a:lnTo>
                  <a:pt x="854" y="412"/>
                </a:lnTo>
                <a:lnTo>
                  <a:pt x="812" y="392"/>
                </a:lnTo>
                <a:lnTo>
                  <a:pt x="686" y="384"/>
                </a:lnTo>
                <a:lnTo>
                  <a:pt x="608" y="364"/>
                </a:lnTo>
                <a:lnTo>
                  <a:pt x="560" y="342"/>
                </a:lnTo>
                <a:lnTo>
                  <a:pt x="608" y="316"/>
                </a:lnTo>
                <a:lnTo>
                  <a:pt x="678" y="294"/>
                </a:lnTo>
                <a:lnTo>
                  <a:pt x="762" y="300"/>
                </a:lnTo>
                <a:lnTo>
                  <a:pt x="854" y="302"/>
                </a:lnTo>
                <a:lnTo>
                  <a:pt x="930" y="336"/>
                </a:lnTo>
                <a:lnTo>
                  <a:pt x="1092" y="280"/>
                </a:lnTo>
                <a:lnTo>
                  <a:pt x="1538" y="426"/>
                </a:lnTo>
                <a:lnTo>
                  <a:pt x="1712" y="388"/>
                </a:lnTo>
                <a:lnTo>
                  <a:pt x="1836" y="350"/>
                </a:lnTo>
                <a:lnTo>
                  <a:pt x="1954" y="342"/>
                </a:lnTo>
                <a:lnTo>
                  <a:pt x="2074" y="364"/>
                </a:lnTo>
                <a:lnTo>
                  <a:pt x="2180" y="364"/>
                </a:lnTo>
                <a:lnTo>
                  <a:pt x="2326" y="392"/>
                </a:lnTo>
                <a:lnTo>
                  <a:pt x="2368" y="392"/>
                </a:lnTo>
                <a:lnTo>
                  <a:pt x="2446" y="308"/>
                </a:lnTo>
                <a:lnTo>
                  <a:pt x="2536" y="300"/>
                </a:lnTo>
                <a:lnTo>
                  <a:pt x="2544" y="210"/>
                </a:lnTo>
                <a:lnTo>
                  <a:pt x="2570" y="210"/>
                </a:lnTo>
                <a:lnTo>
                  <a:pt x="2618" y="154"/>
                </a:lnTo>
                <a:lnTo>
                  <a:pt x="2752" y="106"/>
                </a:lnTo>
                <a:lnTo>
                  <a:pt x="2898" y="104"/>
                </a:lnTo>
                <a:lnTo>
                  <a:pt x="2988" y="56"/>
                </a:lnTo>
                <a:lnTo>
                  <a:pt x="2948" y="20"/>
                </a:lnTo>
                <a:lnTo>
                  <a:pt x="3128" y="0"/>
                </a:lnTo>
                <a:lnTo>
                  <a:pt x="3332" y="48"/>
                </a:lnTo>
                <a:lnTo>
                  <a:pt x="3528" y="64"/>
                </a:lnTo>
                <a:lnTo>
                  <a:pt x="3674" y="92"/>
                </a:lnTo>
                <a:lnTo>
                  <a:pt x="3780" y="126"/>
                </a:lnTo>
                <a:lnTo>
                  <a:pt x="3786" y="160"/>
                </a:lnTo>
                <a:lnTo>
                  <a:pt x="3732" y="204"/>
                </a:lnTo>
                <a:lnTo>
                  <a:pt x="3758" y="238"/>
                </a:lnTo>
                <a:lnTo>
                  <a:pt x="3856" y="274"/>
                </a:lnTo>
                <a:lnTo>
                  <a:pt x="4016" y="294"/>
                </a:lnTo>
                <a:lnTo>
                  <a:pt x="4186" y="330"/>
                </a:lnTo>
                <a:lnTo>
                  <a:pt x="4506" y="400"/>
                </a:lnTo>
                <a:lnTo>
                  <a:pt x="4908" y="456"/>
                </a:lnTo>
                <a:lnTo>
                  <a:pt x="5138" y="526"/>
                </a:lnTo>
                <a:lnTo>
                  <a:pt x="5264" y="582"/>
                </a:lnTo>
                <a:lnTo>
                  <a:pt x="5418" y="624"/>
                </a:lnTo>
                <a:lnTo>
                  <a:pt x="5460" y="658"/>
                </a:lnTo>
                <a:lnTo>
                  <a:pt x="5452" y="694"/>
                </a:lnTo>
                <a:lnTo>
                  <a:pt x="5416" y="762"/>
                </a:lnTo>
                <a:lnTo>
                  <a:pt x="5318" y="842"/>
                </a:lnTo>
                <a:lnTo>
                  <a:pt x="5234" y="912"/>
                </a:lnTo>
                <a:lnTo>
                  <a:pt x="5150" y="934"/>
                </a:lnTo>
                <a:lnTo>
                  <a:pt x="4956" y="956"/>
                </a:lnTo>
                <a:lnTo>
                  <a:pt x="4570" y="962"/>
                </a:lnTo>
                <a:lnTo>
                  <a:pt x="4232" y="976"/>
                </a:lnTo>
                <a:lnTo>
                  <a:pt x="4028" y="1032"/>
                </a:lnTo>
                <a:lnTo>
                  <a:pt x="3966" y="1088"/>
                </a:lnTo>
                <a:lnTo>
                  <a:pt x="3966" y="1158"/>
                </a:lnTo>
                <a:lnTo>
                  <a:pt x="4008" y="1248"/>
                </a:lnTo>
                <a:lnTo>
                  <a:pt x="4162" y="1324"/>
                </a:lnTo>
                <a:lnTo>
                  <a:pt x="4268" y="1382"/>
                </a:lnTo>
                <a:lnTo>
                  <a:pt x="4324" y="1452"/>
                </a:lnTo>
                <a:lnTo>
                  <a:pt x="4420" y="1598"/>
                </a:lnTo>
                <a:lnTo>
                  <a:pt x="4662" y="1862"/>
                </a:lnTo>
                <a:lnTo>
                  <a:pt x="4768" y="1976"/>
                </a:lnTo>
                <a:lnTo>
                  <a:pt x="4788" y="2074"/>
                </a:lnTo>
                <a:lnTo>
                  <a:pt x="4780" y="2242"/>
                </a:lnTo>
                <a:lnTo>
                  <a:pt x="4810" y="2548"/>
                </a:lnTo>
                <a:lnTo>
                  <a:pt x="4816" y="2662"/>
                </a:lnTo>
                <a:lnTo>
                  <a:pt x="4788" y="2738"/>
                </a:lnTo>
                <a:lnTo>
                  <a:pt x="4116" y="3126"/>
                </a:lnTo>
                <a:lnTo>
                  <a:pt x="3870" y="3384"/>
                </a:lnTo>
                <a:lnTo>
                  <a:pt x="3668" y="3838"/>
                </a:lnTo>
              </a:path>
            </a:pathLst>
          </a:custGeom>
          <a:noFill/>
          <a:ln w="28575" cap="rnd">
            <a:solidFill>
              <a:srgbClr val="FFFF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5134" name="WordArt 14"/>
          <p:cNvSpPr>
            <a:spLocks noChangeArrowheads="1" noChangeShapeType="1" noTextEdit="1"/>
          </p:cNvSpPr>
          <p:nvPr/>
        </p:nvSpPr>
        <p:spPr bwMode="auto">
          <a:xfrm rot="5400000">
            <a:off x="-652468" y="3711583"/>
            <a:ext cx="2511438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荒川（放水路）</a:t>
            </a:r>
            <a:endParaRPr lang="ja-JP" altLang="en-US" sz="28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135" name="WordArt 15"/>
          <p:cNvSpPr>
            <a:spLocks noChangeArrowheads="1" noChangeShapeType="1" noTextEdit="1"/>
          </p:cNvSpPr>
          <p:nvPr/>
        </p:nvSpPr>
        <p:spPr bwMode="auto">
          <a:xfrm rot="5400000">
            <a:off x="405602" y="3669514"/>
            <a:ext cx="2452700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中川（放水路）</a:t>
            </a:r>
            <a:endParaRPr lang="ja-JP" altLang="en-US" sz="28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136" name="WordArt 16"/>
          <p:cNvSpPr>
            <a:spLocks noChangeArrowheads="1" noChangeShapeType="1" noTextEdit="1"/>
          </p:cNvSpPr>
          <p:nvPr/>
        </p:nvSpPr>
        <p:spPr bwMode="auto">
          <a:xfrm rot="5400000">
            <a:off x="245275" y="1481929"/>
            <a:ext cx="969952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旧中川</a:t>
            </a:r>
          </a:p>
        </p:txBody>
      </p:sp>
      <p:sp>
        <p:nvSpPr>
          <p:cNvPr id="5137" name="WordArt 17"/>
          <p:cNvSpPr>
            <a:spLocks noChangeArrowheads="1" noChangeShapeType="1" noTextEdit="1"/>
          </p:cNvSpPr>
          <p:nvPr/>
        </p:nvSpPr>
        <p:spPr bwMode="auto">
          <a:xfrm rot="5400000">
            <a:off x="4176709" y="1965764"/>
            <a:ext cx="2286017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新中川（放水路）</a:t>
            </a:r>
            <a:endParaRPr lang="ja-JP" altLang="en-US" sz="28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138" name="WordArt 18"/>
          <p:cNvSpPr>
            <a:spLocks noChangeArrowheads="1" noChangeShapeType="1" noTextEdit="1"/>
          </p:cNvSpPr>
          <p:nvPr/>
        </p:nvSpPr>
        <p:spPr bwMode="auto">
          <a:xfrm rot="5400000">
            <a:off x="6307808" y="1283991"/>
            <a:ext cx="1057275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江戸川</a:t>
            </a:r>
          </a:p>
        </p:txBody>
      </p:sp>
      <p:sp>
        <p:nvSpPr>
          <p:cNvPr id="5139" name="WordArt 19"/>
          <p:cNvSpPr>
            <a:spLocks noChangeArrowheads="1" noChangeShapeType="1" noTextEdit="1"/>
          </p:cNvSpPr>
          <p:nvPr/>
        </p:nvSpPr>
        <p:spPr bwMode="auto">
          <a:xfrm rot="5400000">
            <a:off x="6615130" y="3671887"/>
            <a:ext cx="1409700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旧江戸川</a:t>
            </a:r>
          </a:p>
        </p:txBody>
      </p:sp>
      <p:sp>
        <p:nvSpPr>
          <p:cNvPr id="5140" name="WordArt 20"/>
          <p:cNvSpPr>
            <a:spLocks noChangeArrowheads="1" noChangeShapeType="1" noTextEdit="1"/>
          </p:cNvSpPr>
          <p:nvPr/>
        </p:nvSpPr>
        <p:spPr bwMode="auto">
          <a:xfrm rot="5400000">
            <a:off x="3824283" y="2390768"/>
            <a:ext cx="704850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新川</a:t>
            </a:r>
          </a:p>
        </p:txBody>
      </p:sp>
      <p:sp>
        <p:nvSpPr>
          <p:cNvPr id="15379" name="Text Box 22"/>
          <p:cNvSpPr txBox="1">
            <a:spLocks noChangeArrowheads="1"/>
          </p:cNvSpPr>
          <p:nvPr/>
        </p:nvSpPr>
        <p:spPr bwMode="auto">
          <a:xfrm>
            <a:off x="2963114" y="5897545"/>
            <a:ext cx="6180886" cy="95410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・面積：</a:t>
            </a:r>
            <a:r>
              <a:rPr lang="en-US" altLang="ja-JP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49.09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㎢（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東西</a:t>
            </a:r>
            <a:r>
              <a:rPr lang="en-US" altLang="ja-JP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8km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・南北</a:t>
            </a:r>
            <a:r>
              <a:rPr lang="en-US" altLang="ja-JP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13㎞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）</a:t>
            </a:r>
          </a:p>
          <a:p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・人口：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約</a:t>
            </a:r>
            <a:r>
              <a:rPr lang="ja-JP" altLang="en-US" sz="2800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６９</a:t>
            </a:r>
            <a:r>
              <a:rPr lang="ja-JP" altLang="en-US" sz="28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万人</a:t>
            </a:r>
            <a:endParaRPr lang="ja-JP" altLang="en-US" sz="2800" dirty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0" name="WordArt 18"/>
          <p:cNvSpPr>
            <a:spLocks noChangeArrowheads="1" noChangeShapeType="1" noTextEdit="1"/>
          </p:cNvSpPr>
          <p:nvPr/>
        </p:nvSpPr>
        <p:spPr bwMode="auto">
          <a:xfrm rot="5400000">
            <a:off x="6705573" y="1481928"/>
            <a:ext cx="1057275" cy="3524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（</a:t>
            </a:r>
            <a:r>
              <a:rPr lang="ja-JP" altLang="en-US" sz="28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放水路）</a:t>
            </a:r>
            <a:endParaRPr lang="ja-JP" altLang="en-US" sz="2800" b="1" kern="1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3" name="タイトル 1"/>
          <p:cNvSpPr txBox="1">
            <a:spLocks/>
          </p:cNvSpPr>
          <p:nvPr/>
        </p:nvSpPr>
        <p:spPr>
          <a:xfrm>
            <a:off x="369092" y="234207"/>
            <a:ext cx="4110046" cy="713021"/>
          </a:xfrm>
          <a:prstGeom prst="rect">
            <a:avLst/>
          </a:prstGeom>
          <a:solidFill>
            <a:schemeClr val="bg1"/>
          </a:solidFill>
          <a:ln w="38100">
            <a:solidFill>
              <a:srgbClr val="0000CC"/>
            </a:solidFill>
          </a:ln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4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0000CC"/>
                </a:solidFill>
                <a:uLnTx/>
                <a:uFillTx/>
                <a:latin typeface="ＭＳ Ｐゴシック" pitchFamily="50" charset="-128"/>
                <a:ea typeface="ＭＳ Ｐゴシック" pitchFamily="50" charset="-128"/>
                <a:cs typeface="+mj-cs"/>
              </a:rPr>
              <a:t>江戸川区の特徴</a:t>
            </a:r>
            <a:endParaRPr kumimoji="1" lang="ja-JP" altLang="en-US" sz="4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000CC"/>
              </a:solidFill>
              <a:uLnTx/>
              <a:uFillTx/>
              <a:latin typeface="ＭＳ Ｐゴシック" pitchFamily="50" charset="-128"/>
              <a:ea typeface="ＭＳ Ｐゴシック" pitchFamily="50" charset="-128"/>
              <a:cs typeface="+mj-cs"/>
            </a:endParaRPr>
          </a:p>
        </p:txBody>
      </p:sp>
      <p:sp>
        <p:nvSpPr>
          <p:cNvPr id="21" name="WordArt 16"/>
          <p:cNvSpPr>
            <a:spLocks noChangeArrowheads="1" noChangeShapeType="1" noTextEdit="1"/>
          </p:cNvSpPr>
          <p:nvPr/>
        </p:nvSpPr>
        <p:spPr bwMode="auto">
          <a:xfrm>
            <a:off x="906464" y="6198385"/>
            <a:ext cx="969952" cy="352425"/>
          </a:xfrm>
          <a:prstGeom prst="rect">
            <a:avLst/>
          </a:prstGeom>
        </p:spPr>
        <p:txBody>
          <a:bodyPr vert="horz" wrap="none" fromWordArt="1" anchor="ctr" anchorCtr="0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ja-JP" altLang="en-US" sz="28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東京湾</a:t>
            </a:r>
          </a:p>
        </p:txBody>
      </p:sp>
    </p:spTree>
    <p:extLst>
      <p:ext uri="{BB962C8B-B14F-4D97-AF65-F5344CB8AC3E}">
        <p14:creationId xmlns:p14="http://schemas.microsoft.com/office/powerpoint/2010/main" val="3795076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55"/>
          <a:stretch/>
        </p:blipFill>
        <p:spPr bwMode="auto">
          <a:xfrm>
            <a:off x="391826" y="800995"/>
            <a:ext cx="4108166" cy="29027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EK62944\Pictures\049葛西海浜公園(26)-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84"/>
          <a:stretch/>
        </p:blipFill>
        <p:spPr bwMode="auto">
          <a:xfrm>
            <a:off x="4600490" y="3671822"/>
            <a:ext cx="4147974" cy="31415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K62944\Pictures\074小岩菖蒲園(26)-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24" y="3843337"/>
            <a:ext cx="4108167" cy="2956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K62944\Pictures\106篠田堀親水緑道(26)-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1"/>
          <a:stretch/>
        </p:blipFill>
        <p:spPr bwMode="auto">
          <a:xfrm>
            <a:off x="4695920" y="772605"/>
            <a:ext cx="3992263" cy="29987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タイトル 1"/>
          <p:cNvSpPr txBox="1">
            <a:spLocks/>
          </p:cNvSpPr>
          <p:nvPr/>
        </p:nvSpPr>
        <p:spPr>
          <a:xfrm>
            <a:off x="611560" y="3451483"/>
            <a:ext cx="7874037" cy="868681"/>
          </a:xfrm>
          <a:prstGeom prst="rect">
            <a:avLst/>
          </a:prstGeom>
          <a:solidFill>
            <a:srgbClr val="FFC000"/>
          </a:solidFill>
        </p:spPr>
        <p:txBody>
          <a:bodyPr bIns="1440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44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00B050"/>
                </a:solidFill>
                <a:uLnTx/>
                <a:uFillTx/>
                <a:latin typeface="ＭＳ ゴシック" pitchFamily="49" charset="-128"/>
                <a:ea typeface="ＭＳ ゴシック" pitchFamily="49" charset="-128"/>
                <a:cs typeface="+mj-cs"/>
              </a:rPr>
              <a:t>水とみどりの豊かなまち</a:t>
            </a:r>
            <a:endParaRPr kumimoji="1" lang="ja-JP" altLang="en-US" sz="4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0B050"/>
              </a:solidFill>
              <a:uLnTx/>
              <a:uFillTx/>
              <a:latin typeface="HG丸ｺﾞｼｯｸM-PRO" pitchFamily="50" charset="-128"/>
              <a:ea typeface="HG丸ｺﾞｼｯｸM-PRO" pitchFamily="50" charset="-128"/>
              <a:cs typeface="+mj-cs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0" y="-11651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江戸川区はどんなところ？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3181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図 3" descr="浸水範囲拡大図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56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図 4" descr="浸水範囲_凡例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97675" y="5357813"/>
            <a:ext cx="219392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WordArt 104"/>
          <p:cNvSpPr>
            <a:spLocks noChangeArrowheads="1" noChangeShapeType="1" noTextEdit="1"/>
          </p:cNvSpPr>
          <p:nvPr/>
        </p:nvSpPr>
        <p:spPr bwMode="auto">
          <a:xfrm>
            <a:off x="6643702" y="1357298"/>
            <a:ext cx="2347898" cy="5000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海抜ゼロメートル</a:t>
            </a:r>
            <a:r>
              <a:rPr lang="ja-JP" altLang="en-US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地帯</a:t>
            </a:r>
          </a:p>
        </p:txBody>
      </p:sp>
      <p:sp>
        <p:nvSpPr>
          <p:cNvPr id="43" name="WordArt 84"/>
          <p:cNvSpPr>
            <a:spLocks noChangeArrowheads="1" noChangeShapeType="1" noTextEdit="1"/>
          </p:cNvSpPr>
          <p:nvPr/>
        </p:nvSpPr>
        <p:spPr bwMode="auto">
          <a:xfrm>
            <a:off x="6671984" y="2000240"/>
            <a:ext cx="2364512" cy="45546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ja-JP" altLang="en-US" sz="1600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⇒</a:t>
            </a:r>
            <a:r>
              <a:rPr lang="ja-JP" altLang="en-US" sz="1600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合計</a:t>
            </a:r>
            <a:r>
              <a:rPr lang="ja-JP" altLang="en-US" sz="1600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　</a:t>
            </a:r>
            <a:r>
              <a:rPr lang="en-US" altLang="ja-JP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27.4</a:t>
            </a:r>
            <a:r>
              <a:rPr lang="en-US" altLang="ja-JP" sz="1600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㎞</a:t>
            </a:r>
            <a:r>
              <a:rPr lang="en-US" altLang="ja-JP" sz="1600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 </a:t>
            </a:r>
            <a:r>
              <a:rPr lang="ja-JP" altLang="en-US" sz="1600" kern="10" dirty="0">
                <a:ln w="9525">
                  <a:noFill/>
                  <a:round/>
                  <a:headEnd/>
                  <a:tailEnd/>
                </a:ln>
                <a:solidFill>
                  <a:schemeClr val="bg2">
                    <a:lumMod val="25000"/>
                  </a:schemeClr>
                </a:solidFill>
                <a:latin typeface="ＭＳ Ｐゴシック"/>
              </a:rPr>
              <a:t>　</a:t>
            </a:r>
            <a:r>
              <a:rPr lang="en-US" altLang="ja-JP" sz="16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ＭＳ Ｐゴシック"/>
              </a:rPr>
              <a:t>70%</a:t>
            </a:r>
            <a:endParaRPr lang="ja-JP" altLang="en-US" sz="1600" kern="10" dirty="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latin typeface="ＭＳ Ｐゴシック"/>
            </a:endParaRPr>
          </a:p>
        </p:txBody>
      </p:sp>
      <p:sp>
        <p:nvSpPr>
          <p:cNvPr id="44" name="フリーフォーム 43"/>
          <p:cNvSpPr/>
          <p:nvPr/>
        </p:nvSpPr>
        <p:spPr>
          <a:xfrm>
            <a:off x="4012759" y="3705308"/>
            <a:ext cx="901147" cy="2258170"/>
          </a:xfrm>
          <a:custGeom>
            <a:avLst/>
            <a:gdLst>
              <a:gd name="connsiteX0" fmla="*/ 901147 w 901147"/>
              <a:gd name="connsiteY0" fmla="*/ 0 h 2258170"/>
              <a:gd name="connsiteX1" fmla="*/ 773926 w 901147"/>
              <a:gd name="connsiteY1" fmla="*/ 15902 h 2258170"/>
              <a:gd name="connsiteX2" fmla="*/ 773926 w 901147"/>
              <a:gd name="connsiteY2" fmla="*/ 39756 h 2258170"/>
              <a:gd name="connsiteX3" fmla="*/ 821634 w 901147"/>
              <a:gd name="connsiteY3" fmla="*/ 71562 h 2258170"/>
              <a:gd name="connsiteX4" fmla="*/ 781878 w 901147"/>
              <a:gd name="connsiteY4" fmla="*/ 143123 h 2258170"/>
              <a:gd name="connsiteX5" fmla="*/ 726218 w 901147"/>
              <a:gd name="connsiteY5" fmla="*/ 190831 h 2258170"/>
              <a:gd name="connsiteX6" fmla="*/ 694413 w 901147"/>
              <a:gd name="connsiteY6" fmla="*/ 238539 h 2258170"/>
              <a:gd name="connsiteX7" fmla="*/ 662608 w 901147"/>
              <a:gd name="connsiteY7" fmla="*/ 270344 h 2258170"/>
              <a:gd name="connsiteX8" fmla="*/ 622851 w 901147"/>
              <a:gd name="connsiteY8" fmla="*/ 318052 h 2258170"/>
              <a:gd name="connsiteX9" fmla="*/ 614900 w 901147"/>
              <a:gd name="connsiteY9" fmla="*/ 381662 h 2258170"/>
              <a:gd name="connsiteX10" fmla="*/ 598998 w 901147"/>
              <a:gd name="connsiteY10" fmla="*/ 397565 h 2258170"/>
              <a:gd name="connsiteX11" fmla="*/ 598998 w 901147"/>
              <a:gd name="connsiteY11" fmla="*/ 453224 h 2258170"/>
              <a:gd name="connsiteX12" fmla="*/ 583095 w 901147"/>
              <a:gd name="connsiteY12" fmla="*/ 508883 h 2258170"/>
              <a:gd name="connsiteX13" fmla="*/ 583095 w 901147"/>
              <a:gd name="connsiteY13" fmla="*/ 556591 h 2258170"/>
              <a:gd name="connsiteX14" fmla="*/ 567192 w 901147"/>
              <a:gd name="connsiteY14" fmla="*/ 620202 h 2258170"/>
              <a:gd name="connsiteX15" fmla="*/ 567192 w 901147"/>
              <a:gd name="connsiteY15" fmla="*/ 644055 h 2258170"/>
              <a:gd name="connsiteX16" fmla="*/ 567192 w 901147"/>
              <a:gd name="connsiteY16" fmla="*/ 675861 h 2258170"/>
              <a:gd name="connsiteX17" fmla="*/ 559241 w 901147"/>
              <a:gd name="connsiteY17" fmla="*/ 715617 h 2258170"/>
              <a:gd name="connsiteX18" fmla="*/ 559241 w 901147"/>
              <a:gd name="connsiteY18" fmla="*/ 739471 h 2258170"/>
              <a:gd name="connsiteX19" fmla="*/ 543338 w 901147"/>
              <a:gd name="connsiteY19" fmla="*/ 747422 h 2258170"/>
              <a:gd name="connsiteX20" fmla="*/ 511533 w 901147"/>
              <a:gd name="connsiteY20" fmla="*/ 739471 h 2258170"/>
              <a:gd name="connsiteX21" fmla="*/ 432020 w 901147"/>
              <a:gd name="connsiteY21" fmla="*/ 691763 h 2258170"/>
              <a:gd name="connsiteX22" fmla="*/ 384312 w 901147"/>
              <a:gd name="connsiteY22" fmla="*/ 683812 h 2258170"/>
              <a:gd name="connsiteX23" fmla="*/ 344556 w 901147"/>
              <a:gd name="connsiteY23" fmla="*/ 723569 h 2258170"/>
              <a:gd name="connsiteX24" fmla="*/ 320702 w 901147"/>
              <a:gd name="connsiteY24" fmla="*/ 747422 h 2258170"/>
              <a:gd name="connsiteX25" fmla="*/ 296848 w 901147"/>
              <a:gd name="connsiteY25" fmla="*/ 763325 h 2258170"/>
              <a:gd name="connsiteX26" fmla="*/ 169627 w 901147"/>
              <a:gd name="connsiteY26" fmla="*/ 596348 h 2258170"/>
              <a:gd name="connsiteX27" fmla="*/ 121919 w 901147"/>
              <a:gd name="connsiteY27" fmla="*/ 620202 h 2258170"/>
              <a:gd name="connsiteX28" fmla="*/ 66260 w 901147"/>
              <a:gd name="connsiteY28" fmla="*/ 628153 h 2258170"/>
              <a:gd name="connsiteX29" fmla="*/ 26504 w 901147"/>
              <a:gd name="connsiteY29" fmla="*/ 644055 h 2258170"/>
              <a:gd name="connsiteX30" fmla="*/ 10601 w 901147"/>
              <a:gd name="connsiteY30" fmla="*/ 652007 h 2258170"/>
              <a:gd name="connsiteX31" fmla="*/ 2650 w 901147"/>
              <a:gd name="connsiteY31" fmla="*/ 683812 h 2258170"/>
              <a:gd name="connsiteX32" fmla="*/ 26504 w 901147"/>
              <a:gd name="connsiteY32" fmla="*/ 715617 h 2258170"/>
              <a:gd name="connsiteX33" fmla="*/ 58309 w 901147"/>
              <a:gd name="connsiteY33" fmla="*/ 739471 h 2258170"/>
              <a:gd name="connsiteX34" fmla="*/ 74211 w 901147"/>
              <a:gd name="connsiteY34" fmla="*/ 763325 h 2258170"/>
              <a:gd name="connsiteX35" fmla="*/ 98065 w 901147"/>
              <a:gd name="connsiteY35" fmla="*/ 811033 h 2258170"/>
              <a:gd name="connsiteX36" fmla="*/ 98065 w 901147"/>
              <a:gd name="connsiteY36" fmla="*/ 818984 h 2258170"/>
              <a:gd name="connsiteX37" fmla="*/ 58309 w 901147"/>
              <a:gd name="connsiteY37" fmla="*/ 858741 h 2258170"/>
              <a:gd name="connsiteX38" fmla="*/ 50358 w 901147"/>
              <a:gd name="connsiteY38" fmla="*/ 890546 h 2258170"/>
              <a:gd name="connsiteX39" fmla="*/ 66260 w 901147"/>
              <a:gd name="connsiteY39" fmla="*/ 938254 h 2258170"/>
              <a:gd name="connsiteX40" fmla="*/ 98065 w 901147"/>
              <a:gd name="connsiteY40" fmla="*/ 954156 h 2258170"/>
              <a:gd name="connsiteX41" fmla="*/ 177578 w 901147"/>
              <a:gd name="connsiteY41" fmla="*/ 985962 h 2258170"/>
              <a:gd name="connsiteX42" fmla="*/ 209384 w 901147"/>
              <a:gd name="connsiteY42" fmla="*/ 1017767 h 2258170"/>
              <a:gd name="connsiteX43" fmla="*/ 217335 w 901147"/>
              <a:gd name="connsiteY43" fmla="*/ 1065475 h 2258170"/>
              <a:gd name="connsiteX44" fmla="*/ 233238 w 901147"/>
              <a:gd name="connsiteY44" fmla="*/ 1105231 h 2258170"/>
              <a:gd name="connsiteX45" fmla="*/ 233238 w 901147"/>
              <a:gd name="connsiteY45" fmla="*/ 1137036 h 2258170"/>
              <a:gd name="connsiteX46" fmla="*/ 225286 w 901147"/>
              <a:gd name="connsiteY46" fmla="*/ 1224501 h 2258170"/>
              <a:gd name="connsiteX47" fmla="*/ 217335 w 901147"/>
              <a:gd name="connsiteY47" fmla="*/ 1280160 h 2258170"/>
              <a:gd name="connsiteX48" fmla="*/ 209384 w 901147"/>
              <a:gd name="connsiteY48" fmla="*/ 1327868 h 2258170"/>
              <a:gd name="connsiteX49" fmla="*/ 209384 w 901147"/>
              <a:gd name="connsiteY49" fmla="*/ 1327868 h 2258170"/>
              <a:gd name="connsiteX50" fmla="*/ 233238 w 901147"/>
              <a:gd name="connsiteY50" fmla="*/ 1383527 h 2258170"/>
              <a:gd name="connsiteX51" fmla="*/ 233238 w 901147"/>
              <a:gd name="connsiteY51" fmla="*/ 1447137 h 2258170"/>
              <a:gd name="connsiteX52" fmla="*/ 233238 w 901147"/>
              <a:gd name="connsiteY52" fmla="*/ 1598212 h 2258170"/>
              <a:gd name="connsiteX53" fmla="*/ 201432 w 901147"/>
              <a:gd name="connsiteY53" fmla="*/ 1757238 h 2258170"/>
              <a:gd name="connsiteX54" fmla="*/ 201432 w 901147"/>
              <a:gd name="connsiteY54" fmla="*/ 1852654 h 2258170"/>
              <a:gd name="connsiteX55" fmla="*/ 193481 w 901147"/>
              <a:gd name="connsiteY55" fmla="*/ 1956021 h 2258170"/>
              <a:gd name="connsiteX56" fmla="*/ 193481 w 901147"/>
              <a:gd name="connsiteY56" fmla="*/ 2075290 h 2258170"/>
              <a:gd name="connsiteX57" fmla="*/ 193481 w 901147"/>
              <a:gd name="connsiteY57" fmla="*/ 2146852 h 2258170"/>
              <a:gd name="connsiteX58" fmla="*/ 201432 w 901147"/>
              <a:gd name="connsiteY58" fmla="*/ 2234316 h 2258170"/>
              <a:gd name="connsiteX59" fmla="*/ 209384 w 901147"/>
              <a:gd name="connsiteY59" fmla="*/ 2258170 h 225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01147" h="2258170">
                <a:moveTo>
                  <a:pt x="901147" y="0"/>
                </a:moveTo>
                <a:cubicBezTo>
                  <a:pt x="848138" y="4638"/>
                  <a:pt x="795129" y="9276"/>
                  <a:pt x="773926" y="15902"/>
                </a:cubicBezTo>
                <a:cubicBezTo>
                  <a:pt x="752723" y="22528"/>
                  <a:pt x="765975" y="30479"/>
                  <a:pt x="773926" y="39756"/>
                </a:cubicBezTo>
                <a:cubicBezTo>
                  <a:pt x="781877" y="49033"/>
                  <a:pt x="820309" y="54334"/>
                  <a:pt x="821634" y="71562"/>
                </a:cubicBezTo>
                <a:cubicBezTo>
                  <a:pt x="822959" y="88790"/>
                  <a:pt x="797781" y="123245"/>
                  <a:pt x="781878" y="143123"/>
                </a:cubicBezTo>
                <a:cubicBezTo>
                  <a:pt x="765975" y="163001"/>
                  <a:pt x="740795" y="174928"/>
                  <a:pt x="726218" y="190831"/>
                </a:cubicBezTo>
                <a:cubicBezTo>
                  <a:pt x="711641" y="206734"/>
                  <a:pt x="705015" y="225287"/>
                  <a:pt x="694413" y="238539"/>
                </a:cubicBezTo>
                <a:cubicBezTo>
                  <a:pt x="683811" y="251791"/>
                  <a:pt x="674535" y="257092"/>
                  <a:pt x="662608" y="270344"/>
                </a:cubicBezTo>
                <a:cubicBezTo>
                  <a:pt x="650681" y="283596"/>
                  <a:pt x="630802" y="299499"/>
                  <a:pt x="622851" y="318052"/>
                </a:cubicBezTo>
                <a:cubicBezTo>
                  <a:pt x="614900" y="336605"/>
                  <a:pt x="618876" y="368410"/>
                  <a:pt x="614900" y="381662"/>
                </a:cubicBezTo>
                <a:cubicBezTo>
                  <a:pt x="610924" y="394914"/>
                  <a:pt x="601648" y="385638"/>
                  <a:pt x="598998" y="397565"/>
                </a:cubicBezTo>
                <a:cubicBezTo>
                  <a:pt x="596348" y="409492"/>
                  <a:pt x="601648" y="434671"/>
                  <a:pt x="598998" y="453224"/>
                </a:cubicBezTo>
                <a:cubicBezTo>
                  <a:pt x="596348" y="471777"/>
                  <a:pt x="585745" y="491655"/>
                  <a:pt x="583095" y="508883"/>
                </a:cubicBezTo>
                <a:cubicBezTo>
                  <a:pt x="580445" y="526111"/>
                  <a:pt x="585745" y="538038"/>
                  <a:pt x="583095" y="556591"/>
                </a:cubicBezTo>
                <a:cubicBezTo>
                  <a:pt x="580445" y="575144"/>
                  <a:pt x="569843" y="605625"/>
                  <a:pt x="567192" y="620202"/>
                </a:cubicBezTo>
                <a:cubicBezTo>
                  <a:pt x="564541" y="634779"/>
                  <a:pt x="567192" y="644055"/>
                  <a:pt x="567192" y="644055"/>
                </a:cubicBezTo>
                <a:cubicBezTo>
                  <a:pt x="567192" y="653331"/>
                  <a:pt x="568517" y="663934"/>
                  <a:pt x="567192" y="675861"/>
                </a:cubicBezTo>
                <a:cubicBezTo>
                  <a:pt x="565867" y="687788"/>
                  <a:pt x="560566" y="705015"/>
                  <a:pt x="559241" y="715617"/>
                </a:cubicBezTo>
                <a:cubicBezTo>
                  <a:pt x="557916" y="726219"/>
                  <a:pt x="561892" y="734170"/>
                  <a:pt x="559241" y="739471"/>
                </a:cubicBezTo>
                <a:cubicBezTo>
                  <a:pt x="556591" y="744772"/>
                  <a:pt x="551289" y="747422"/>
                  <a:pt x="543338" y="747422"/>
                </a:cubicBezTo>
                <a:cubicBezTo>
                  <a:pt x="535387" y="747422"/>
                  <a:pt x="530086" y="748747"/>
                  <a:pt x="511533" y="739471"/>
                </a:cubicBezTo>
                <a:cubicBezTo>
                  <a:pt x="492980" y="730195"/>
                  <a:pt x="453223" y="701039"/>
                  <a:pt x="432020" y="691763"/>
                </a:cubicBezTo>
                <a:cubicBezTo>
                  <a:pt x="410817" y="682487"/>
                  <a:pt x="398889" y="678511"/>
                  <a:pt x="384312" y="683812"/>
                </a:cubicBezTo>
                <a:cubicBezTo>
                  <a:pt x="369735" y="689113"/>
                  <a:pt x="344556" y="723569"/>
                  <a:pt x="344556" y="723569"/>
                </a:cubicBezTo>
                <a:cubicBezTo>
                  <a:pt x="333954" y="734171"/>
                  <a:pt x="328653" y="740796"/>
                  <a:pt x="320702" y="747422"/>
                </a:cubicBezTo>
                <a:cubicBezTo>
                  <a:pt x="312751" y="754048"/>
                  <a:pt x="322027" y="788504"/>
                  <a:pt x="296848" y="763325"/>
                </a:cubicBezTo>
                <a:cubicBezTo>
                  <a:pt x="271669" y="738146"/>
                  <a:pt x="198782" y="620202"/>
                  <a:pt x="169627" y="596348"/>
                </a:cubicBezTo>
                <a:cubicBezTo>
                  <a:pt x="140472" y="572494"/>
                  <a:pt x="139147" y="614901"/>
                  <a:pt x="121919" y="620202"/>
                </a:cubicBezTo>
                <a:cubicBezTo>
                  <a:pt x="104691" y="625503"/>
                  <a:pt x="82162" y="624178"/>
                  <a:pt x="66260" y="628153"/>
                </a:cubicBezTo>
                <a:cubicBezTo>
                  <a:pt x="50358" y="632128"/>
                  <a:pt x="35781" y="640079"/>
                  <a:pt x="26504" y="644055"/>
                </a:cubicBezTo>
                <a:cubicBezTo>
                  <a:pt x="17228" y="648031"/>
                  <a:pt x="14577" y="645381"/>
                  <a:pt x="10601" y="652007"/>
                </a:cubicBezTo>
                <a:cubicBezTo>
                  <a:pt x="6625" y="658633"/>
                  <a:pt x="0" y="673210"/>
                  <a:pt x="2650" y="683812"/>
                </a:cubicBezTo>
                <a:cubicBezTo>
                  <a:pt x="5300" y="694414"/>
                  <a:pt x="17228" y="706341"/>
                  <a:pt x="26504" y="715617"/>
                </a:cubicBezTo>
                <a:cubicBezTo>
                  <a:pt x="35780" y="724893"/>
                  <a:pt x="50358" y="731520"/>
                  <a:pt x="58309" y="739471"/>
                </a:cubicBezTo>
                <a:cubicBezTo>
                  <a:pt x="66260" y="747422"/>
                  <a:pt x="67585" y="751398"/>
                  <a:pt x="74211" y="763325"/>
                </a:cubicBezTo>
                <a:cubicBezTo>
                  <a:pt x="80837" y="775252"/>
                  <a:pt x="94089" y="801757"/>
                  <a:pt x="98065" y="811033"/>
                </a:cubicBezTo>
                <a:cubicBezTo>
                  <a:pt x="102041" y="820310"/>
                  <a:pt x="104691" y="811033"/>
                  <a:pt x="98065" y="818984"/>
                </a:cubicBezTo>
                <a:cubicBezTo>
                  <a:pt x="91439" y="826935"/>
                  <a:pt x="66260" y="846814"/>
                  <a:pt x="58309" y="858741"/>
                </a:cubicBezTo>
                <a:cubicBezTo>
                  <a:pt x="50358" y="870668"/>
                  <a:pt x="49033" y="877294"/>
                  <a:pt x="50358" y="890546"/>
                </a:cubicBezTo>
                <a:cubicBezTo>
                  <a:pt x="51683" y="903798"/>
                  <a:pt x="58309" y="927652"/>
                  <a:pt x="66260" y="938254"/>
                </a:cubicBezTo>
                <a:cubicBezTo>
                  <a:pt x="74211" y="948856"/>
                  <a:pt x="79512" y="946205"/>
                  <a:pt x="98065" y="954156"/>
                </a:cubicBezTo>
                <a:cubicBezTo>
                  <a:pt x="116618" y="962107"/>
                  <a:pt x="159025" y="975360"/>
                  <a:pt x="177578" y="985962"/>
                </a:cubicBezTo>
                <a:cubicBezTo>
                  <a:pt x="196131" y="996564"/>
                  <a:pt x="202758" y="1004515"/>
                  <a:pt x="209384" y="1017767"/>
                </a:cubicBezTo>
                <a:cubicBezTo>
                  <a:pt x="216010" y="1031019"/>
                  <a:pt x="213359" y="1050898"/>
                  <a:pt x="217335" y="1065475"/>
                </a:cubicBezTo>
                <a:cubicBezTo>
                  <a:pt x="221311" y="1080052"/>
                  <a:pt x="230588" y="1093304"/>
                  <a:pt x="233238" y="1105231"/>
                </a:cubicBezTo>
                <a:cubicBezTo>
                  <a:pt x="235888" y="1117158"/>
                  <a:pt x="234563" y="1117158"/>
                  <a:pt x="233238" y="1137036"/>
                </a:cubicBezTo>
                <a:cubicBezTo>
                  <a:pt x="231913" y="1156914"/>
                  <a:pt x="227936" y="1200647"/>
                  <a:pt x="225286" y="1224501"/>
                </a:cubicBezTo>
                <a:cubicBezTo>
                  <a:pt x="222636" y="1248355"/>
                  <a:pt x="219985" y="1262932"/>
                  <a:pt x="217335" y="1280160"/>
                </a:cubicBezTo>
                <a:cubicBezTo>
                  <a:pt x="214685" y="1297388"/>
                  <a:pt x="209384" y="1327868"/>
                  <a:pt x="209384" y="1327868"/>
                </a:cubicBezTo>
                <a:lnTo>
                  <a:pt x="209384" y="1327868"/>
                </a:lnTo>
                <a:cubicBezTo>
                  <a:pt x="213360" y="1337145"/>
                  <a:pt x="229262" y="1363649"/>
                  <a:pt x="233238" y="1383527"/>
                </a:cubicBezTo>
                <a:cubicBezTo>
                  <a:pt x="237214" y="1403405"/>
                  <a:pt x="233238" y="1447137"/>
                  <a:pt x="233238" y="1447137"/>
                </a:cubicBezTo>
                <a:cubicBezTo>
                  <a:pt x="233238" y="1482918"/>
                  <a:pt x="238539" y="1546529"/>
                  <a:pt x="233238" y="1598212"/>
                </a:cubicBezTo>
                <a:cubicBezTo>
                  <a:pt x="227937" y="1649895"/>
                  <a:pt x="206733" y="1714831"/>
                  <a:pt x="201432" y="1757238"/>
                </a:cubicBezTo>
                <a:cubicBezTo>
                  <a:pt x="196131" y="1799645"/>
                  <a:pt x="202757" y="1819524"/>
                  <a:pt x="201432" y="1852654"/>
                </a:cubicBezTo>
                <a:cubicBezTo>
                  <a:pt x="200107" y="1885784"/>
                  <a:pt x="194806" y="1918915"/>
                  <a:pt x="193481" y="1956021"/>
                </a:cubicBezTo>
                <a:cubicBezTo>
                  <a:pt x="192156" y="1993127"/>
                  <a:pt x="193481" y="2075290"/>
                  <a:pt x="193481" y="2075290"/>
                </a:cubicBezTo>
                <a:cubicBezTo>
                  <a:pt x="193481" y="2107095"/>
                  <a:pt x="192156" y="2120348"/>
                  <a:pt x="193481" y="2146852"/>
                </a:cubicBezTo>
                <a:cubicBezTo>
                  <a:pt x="194806" y="2173356"/>
                  <a:pt x="198782" y="2215763"/>
                  <a:pt x="201432" y="2234316"/>
                </a:cubicBezTo>
                <a:cubicBezTo>
                  <a:pt x="204082" y="2252869"/>
                  <a:pt x="209384" y="2258170"/>
                  <a:pt x="209384" y="225817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6" name="フリーフォーム 45"/>
          <p:cNvSpPr/>
          <p:nvPr/>
        </p:nvSpPr>
        <p:spPr>
          <a:xfrm>
            <a:off x="4622358" y="3705308"/>
            <a:ext cx="750073" cy="2214438"/>
          </a:xfrm>
          <a:custGeom>
            <a:avLst/>
            <a:gdLst>
              <a:gd name="connsiteX0" fmla="*/ 299499 w 750073"/>
              <a:gd name="connsiteY0" fmla="*/ 0 h 2214438"/>
              <a:gd name="connsiteX1" fmla="*/ 371061 w 750073"/>
              <a:gd name="connsiteY1" fmla="*/ 71562 h 2214438"/>
              <a:gd name="connsiteX2" fmla="*/ 402866 w 750073"/>
              <a:gd name="connsiteY2" fmla="*/ 79513 h 2214438"/>
              <a:gd name="connsiteX3" fmla="*/ 466477 w 750073"/>
              <a:gd name="connsiteY3" fmla="*/ 119269 h 2214438"/>
              <a:gd name="connsiteX4" fmla="*/ 458525 w 750073"/>
              <a:gd name="connsiteY4" fmla="*/ 254442 h 2214438"/>
              <a:gd name="connsiteX5" fmla="*/ 426720 w 750073"/>
              <a:gd name="connsiteY5" fmla="*/ 381662 h 2214438"/>
              <a:gd name="connsiteX6" fmla="*/ 418769 w 750073"/>
              <a:gd name="connsiteY6" fmla="*/ 461175 h 2214438"/>
              <a:gd name="connsiteX7" fmla="*/ 434672 w 750073"/>
              <a:gd name="connsiteY7" fmla="*/ 540689 h 2214438"/>
              <a:gd name="connsiteX8" fmla="*/ 498282 w 750073"/>
              <a:gd name="connsiteY8" fmla="*/ 612250 h 2214438"/>
              <a:gd name="connsiteX9" fmla="*/ 553941 w 750073"/>
              <a:gd name="connsiteY9" fmla="*/ 652007 h 2214438"/>
              <a:gd name="connsiteX10" fmla="*/ 577795 w 750073"/>
              <a:gd name="connsiteY10" fmla="*/ 699715 h 2214438"/>
              <a:gd name="connsiteX11" fmla="*/ 689113 w 750073"/>
              <a:gd name="connsiteY11" fmla="*/ 803082 h 2214438"/>
              <a:gd name="connsiteX12" fmla="*/ 744772 w 750073"/>
              <a:gd name="connsiteY12" fmla="*/ 1001864 h 2214438"/>
              <a:gd name="connsiteX13" fmla="*/ 720919 w 750073"/>
              <a:gd name="connsiteY13" fmla="*/ 1065475 h 2214438"/>
              <a:gd name="connsiteX14" fmla="*/ 609600 w 750073"/>
              <a:gd name="connsiteY14" fmla="*/ 1240403 h 2214438"/>
              <a:gd name="connsiteX15" fmla="*/ 530087 w 750073"/>
              <a:gd name="connsiteY15" fmla="*/ 1288111 h 2214438"/>
              <a:gd name="connsiteX16" fmla="*/ 474428 w 750073"/>
              <a:gd name="connsiteY16" fmla="*/ 1311965 h 2214438"/>
              <a:gd name="connsiteX17" fmla="*/ 394915 w 750073"/>
              <a:gd name="connsiteY17" fmla="*/ 1319916 h 2214438"/>
              <a:gd name="connsiteX18" fmla="*/ 315402 w 750073"/>
              <a:gd name="connsiteY18" fmla="*/ 1327868 h 2214438"/>
              <a:gd name="connsiteX19" fmla="*/ 267694 w 750073"/>
              <a:gd name="connsiteY19" fmla="*/ 1359673 h 2214438"/>
              <a:gd name="connsiteX20" fmla="*/ 259743 w 750073"/>
              <a:gd name="connsiteY20" fmla="*/ 1391478 h 2214438"/>
              <a:gd name="connsiteX21" fmla="*/ 219986 w 750073"/>
              <a:gd name="connsiteY21" fmla="*/ 1463040 h 2214438"/>
              <a:gd name="connsiteX22" fmla="*/ 235889 w 750073"/>
              <a:gd name="connsiteY22" fmla="*/ 1534602 h 2214438"/>
              <a:gd name="connsiteX23" fmla="*/ 259743 w 750073"/>
              <a:gd name="connsiteY23" fmla="*/ 1598212 h 2214438"/>
              <a:gd name="connsiteX24" fmla="*/ 243840 w 750073"/>
              <a:gd name="connsiteY24" fmla="*/ 1669774 h 2214438"/>
              <a:gd name="connsiteX25" fmla="*/ 243840 w 750073"/>
              <a:gd name="connsiteY25" fmla="*/ 1741335 h 2214438"/>
              <a:gd name="connsiteX26" fmla="*/ 251792 w 750073"/>
              <a:gd name="connsiteY26" fmla="*/ 1812897 h 2214438"/>
              <a:gd name="connsiteX27" fmla="*/ 227938 w 750073"/>
              <a:gd name="connsiteY27" fmla="*/ 1892410 h 2214438"/>
              <a:gd name="connsiteX28" fmla="*/ 204084 w 750073"/>
              <a:gd name="connsiteY28" fmla="*/ 1971923 h 2214438"/>
              <a:gd name="connsiteX29" fmla="*/ 204084 w 750073"/>
              <a:gd name="connsiteY29" fmla="*/ 2035534 h 2214438"/>
              <a:gd name="connsiteX30" fmla="*/ 53009 w 750073"/>
              <a:gd name="connsiteY30" fmla="*/ 2130949 h 2214438"/>
              <a:gd name="connsiteX31" fmla="*/ 5301 w 750073"/>
              <a:gd name="connsiteY31" fmla="*/ 2210462 h 2214438"/>
              <a:gd name="connsiteX32" fmla="*/ 21204 w 750073"/>
              <a:gd name="connsiteY32" fmla="*/ 2154803 h 2214438"/>
              <a:gd name="connsiteX33" fmla="*/ 21204 w 750073"/>
              <a:gd name="connsiteY33" fmla="*/ 2170706 h 2214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750073" h="2214438">
                <a:moveTo>
                  <a:pt x="299499" y="0"/>
                </a:moveTo>
                <a:cubicBezTo>
                  <a:pt x="326666" y="29155"/>
                  <a:pt x="353833" y="58310"/>
                  <a:pt x="371061" y="71562"/>
                </a:cubicBezTo>
                <a:cubicBezTo>
                  <a:pt x="388289" y="84814"/>
                  <a:pt x="386963" y="71562"/>
                  <a:pt x="402866" y="79513"/>
                </a:cubicBezTo>
                <a:cubicBezTo>
                  <a:pt x="418769" y="87464"/>
                  <a:pt x="457201" y="90114"/>
                  <a:pt x="466477" y="119269"/>
                </a:cubicBezTo>
                <a:cubicBezTo>
                  <a:pt x="475754" y="148424"/>
                  <a:pt x="465151" y="210710"/>
                  <a:pt x="458525" y="254442"/>
                </a:cubicBezTo>
                <a:cubicBezTo>
                  <a:pt x="451899" y="298174"/>
                  <a:pt x="433346" y="347207"/>
                  <a:pt x="426720" y="381662"/>
                </a:cubicBezTo>
                <a:cubicBezTo>
                  <a:pt x="420094" y="416117"/>
                  <a:pt x="417444" y="434671"/>
                  <a:pt x="418769" y="461175"/>
                </a:cubicBezTo>
                <a:cubicBezTo>
                  <a:pt x="420094" y="487679"/>
                  <a:pt x="421420" y="515510"/>
                  <a:pt x="434672" y="540689"/>
                </a:cubicBezTo>
                <a:cubicBezTo>
                  <a:pt x="447924" y="565868"/>
                  <a:pt x="478404" y="593697"/>
                  <a:pt x="498282" y="612250"/>
                </a:cubicBezTo>
                <a:cubicBezTo>
                  <a:pt x="518160" y="630803"/>
                  <a:pt x="540689" y="637430"/>
                  <a:pt x="553941" y="652007"/>
                </a:cubicBezTo>
                <a:cubicBezTo>
                  <a:pt x="567193" y="666584"/>
                  <a:pt x="555266" y="674536"/>
                  <a:pt x="577795" y="699715"/>
                </a:cubicBezTo>
                <a:cubicBezTo>
                  <a:pt x="600324" y="724894"/>
                  <a:pt x="661284" y="752724"/>
                  <a:pt x="689113" y="803082"/>
                </a:cubicBezTo>
                <a:cubicBezTo>
                  <a:pt x="716943" y="853440"/>
                  <a:pt x="739471" y="958132"/>
                  <a:pt x="744772" y="1001864"/>
                </a:cubicBezTo>
                <a:cubicBezTo>
                  <a:pt x="750073" y="1045596"/>
                  <a:pt x="743448" y="1025719"/>
                  <a:pt x="720919" y="1065475"/>
                </a:cubicBezTo>
                <a:cubicBezTo>
                  <a:pt x="698390" y="1105232"/>
                  <a:pt x="641405" y="1203297"/>
                  <a:pt x="609600" y="1240403"/>
                </a:cubicBezTo>
                <a:cubicBezTo>
                  <a:pt x="577795" y="1277509"/>
                  <a:pt x="552615" y="1276184"/>
                  <a:pt x="530087" y="1288111"/>
                </a:cubicBezTo>
                <a:cubicBezTo>
                  <a:pt x="507559" y="1300038"/>
                  <a:pt x="496957" y="1306664"/>
                  <a:pt x="474428" y="1311965"/>
                </a:cubicBezTo>
                <a:cubicBezTo>
                  <a:pt x="451899" y="1317266"/>
                  <a:pt x="394915" y="1319916"/>
                  <a:pt x="394915" y="1319916"/>
                </a:cubicBezTo>
                <a:cubicBezTo>
                  <a:pt x="368411" y="1322566"/>
                  <a:pt x="336605" y="1321242"/>
                  <a:pt x="315402" y="1327868"/>
                </a:cubicBezTo>
                <a:cubicBezTo>
                  <a:pt x="294199" y="1334494"/>
                  <a:pt x="276970" y="1349071"/>
                  <a:pt x="267694" y="1359673"/>
                </a:cubicBezTo>
                <a:cubicBezTo>
                  <a:pt x="258418" y="1370275"/>
                  <a:pt x="267694" y="1374250"/>
                  <a:pt x="259743" y="1391478"/>
                </a:cubicBezTo>
                <a:cubicBezTo>
                  <a:pt x="251792" y="1408706"/>
                  <a:pt x="223962" y="1439186"/>
                  <a:pt x="219986" y="1463040"/>
                </a:cubicBezTo>
                <a:cubicBezTo>
                  <a:pt x="216010" y="1486894"/>
                  <a:pt x="229263" y="1512073"/>
                  <a:pt x="235889" y="1534602"/>
                </a:cubicBezTo>
                <a:cubicBezTo>
                  <a:pt x="242515" y="1557131"/>
                  <a:pt x="258418" y="1575683"/>
                  <a:pt x="259743" y="1598212"/>
                </a:cubicBezTo>
                <a:cubicBezTo>
                  <a:pt x="261068" y="1620741"/>
                  <a:pt x="246490" y="1645920"/>
                  <a:pt x="243840" y="1669774"/>
                </a:cubicBezTo>
                <a:cubicBezTo>
                  <a:pt x="241190" y="1693628"/>
                  <a:pt x="242515" y="1717481"/>
                  <a:pt x="243840" y="1741335"/>
                </a:cubicBezTo>
                <a:cubicBezTo>
                  <a:pt x="245165" y="1765189"/>
                  <a:pt x="254442" y="1787718"/>
                  <a:pt x="251792" y="1812897"/>
                </a:cubicBezTo>
                <a:cubicBezTo>
                  <a:pt x="249142" y="1838076"/>
                  <a:pt x="227938" y="1892410"/>
                  <a:pt x="227938" y="1892410"/>
                </a:cubicBezTo>
                <a:cubicBezTo>
                  <a:pt x="219987" y="1918914"/>
                  <a:pt x="208060" y="1948069"/>
                  <a:pt x="204084" y="1971923"/>
                </a:cubicBezTo>
                <a:cubicBezTo>
                  <a:pt x="200108" y="1995777"/>
                  <a:pt x="229263" y="2009030"/>
                  <a:pt x="204084" y="2035534"/>
                </a:cubicBezTo>
                <a:cubicBezTo>
                  <a:pt x="178905" y="2062038"/>
                  <a:pt x="86139" y="2101794"/>
                  <a:pt x="53009" y="2130949"/>
                </a:cubicBezTo>
                <a:cubicBezTo>
                  <a:pt x="19879" y="2160104"/>
                  <a:pt x="10602" y="2206486"/>
                  <a:pt x="5301" y="2210462"/>
                </a:cubicBezTo>
                <a:cubicBezTo>
                  <a:pt x="0" y="2214438"/>
                  <a:pt x="18553" y="2161429"/>
                  <a:pt x="21204" y="2154803"/>
                </a:cubicBezTo>
                <a:cubicBezTo>
                  <a:pt x="23855" y="2148177"/>
                  <a:pt x="22529" y="2159441"/>
                  <a:pt x="21204" y="2170706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47" name="フリーフォーム 46"/>
          <p:cNvSpPr/>
          <p:nvPr/>
        </p:nvSpPr>
        <p:spPr>
          <a:xfrm>
            <a:off x="4214191" y="5878665"/>
            <a:ext cx="421419" cy="196131"/>
          </a:xfrm>
          <a:custGeom>
            <a:avLst/>
            <a:gdLst>
              <a:gd name="connsiteX0" fmla="*/ 0 w 421419"/>
              <a:gd name="connsiteY0" fmla="*/ 68911 h 196131"/>
              <a:gd name="connsiteX1" fmla="*/ 71562 w 421419"/>
              <a:gd name="connsiteY1" fmla="*/ 156375 h 196131"/>
              <a:gd name="connsiteX2" fmla="*/ 135172 w 421419"/>
              <a:gd name="connsiteY2" fmla="*/ 188180 h 196131"/>
              <a:gd name="connsiteX3" fmla="*/ 246491 w 421419"/>
              <a:gd name="connsiteY3" fmla="*/ 188180 h 196131"/>
              <a:gd name="connsiteX4" fmla="*/ 357809 w 421419"/>
              <a:gd name="connsiteY4" fmla="*/ 140472 h 196131"/>
              <a:gd name="connsiteX5" fmla="*/ 413468 w 421419"/>
              <a:gd name="connsiteY5" fmla="*/ 21203 h 196131"/>
              <a:gd name="connsiteX6" fmla="*/ 405517 w 421419"/>
              <a:gd name="connsiteY6" fmla="*/ 13252 h 19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1419" h="196131">
                <a:moveTo>
                  <a:pt x="0" y="68911"/>
                </a:moveTo>
                <a:cubicBezTo>
                  <a:pt x="24516" y="102704"/>
                  <a:pt x="49033" y="136497"/>
                  <a:pt x="71562" y="156375"/>
                </a:cubicBezTo>
                <a:cubicBezTo>
                  <a:pt x="94091" y="176253"/>
                  <a:pt x="106017" y="182879"/>
                  <a:pt x="135172" y="188180"/>
                </a:cubicBezTo>
                <a:cubicBezTo>
                  <a:pt x="164327" y="193481"/>
                  <a:pt x="209385" y="196131"/>
                  <a:pt x="246491" y="188180"/>
                </a:cubicBezTo>
                <a:cubicBezTo>
                  <a:pt x="283597" y="180229"/>
                  <a:pt x="329980" y="168301"/>
                  <a:pt x="357809" y="140472"/>
                </a:cubicBezTo>
                <a:cubicBezTo>
                  <a:pt x="385638" y="112643"/>
                  <a:pt x="405517" y="42406"/>
                  <a:pt x="413468" y="21203"/>
                </a:cubicBezTo>
                <a:cubicBezTo>
                  <a:pt x="421419" y="0"/>
                  <a:pt x="413468" y="6626"/>
                  <a:pt x="405517" y="13252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8306147" y="2015262"/>
            <a:ext cx="2983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b="1" dirty="0" smtClean="0">
                <a:solidFill>
                  <a:schemeClr val="bg2">
                    <a:lumMod val="25000"/>
                  </a:schemeClr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2</a:t>
            </a:r>
            <a:endParaRPr kumimoji="1" lang="ja-JP" altLang="en-US" sz="1100" b="1" dirty="0">
              <a:solidFill>
                <a:schemeClr val="bg2">
                  <a:lumMod val="25000"/>
                </a:schemeClr>
              </a:solidFill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0" y="-11651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江戸川区はどんなところ？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900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l="431" r="1387"/>
          <a:stretch/>
        </p:blipFill>
        <p:spPr bwMode="auto">
          <a:xfrm>
            <a:off x="-1" y="-27384"/>
            <a:ext cx="9144001" cy="6280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テキスト ボックス 3"/>
          <p:cNvSpPr txBox="1"/>
          <p:nvPr/>
        </p:nvSpPr>
        <p:spPr>
          <a:xfrm>
            <a:off x="5796136" y="5589240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国土交通省　荒川河川事務所</a:t>
            </a:r>
            <a:endParaRPr lang="ja-JP" altLang="en-US" b="1" dirty="0">
              <a:solidFill>
                <a:schemeClr val="bg1">
                  <a:lumMod val="95000"/>
                </a:schemeClr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0" y="6253559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zh-TW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荒川放水路開削（明治４３年～昭和５年）</a:t>
            </a:r>
            <a:endParaRPr lang="ja-JP" altLang="en-US" sz="3200" dirty="0">
              <a:solidFill>
                <a:srgbClr val="FFFF0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  <a:cs typeface="ＤＨＰ平成明朝体W7"/>
            </a:endParaRPr>
          </a:p>
        </p:txBody>
      </p:sp>
    </p:spTree>
    <p:extLst>
      <p:ext uri="{BB962C8B-B14F-4D97-AF65-F5344CB8AC3E}">
        <p14:creationId xmlns:p14="http://schemas.microsoft.com/office/powerpoint/2010/main" val="131791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新中川開削１"/>
          <p:cNvPicPr>
            <a:picLocks noChangeAspect="1" noChangeArrowheads="1"/>
          </p:cNvPicPr>
          <p:nvPr/>
        </p:nvPicPr>
        <p:blipFill rotWithShape="1">
          <a:blip r:embed="rId2" cstate="print"/>
          <a:srcRect t="3549"/>
          <a:stretch/>
        </p:blipFill>
        <p:spPr bwMode="auto">
          <a:xfrm>
            <a:off x="2424130" y="0"/>
            <a:ext cx="4219575" cy="6614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4" name="テキスト ボックス 3"/>
          <p:cNvSpPr txBox="1"/>
          <p:nvPr/>
        </p:nvSpPr>
        <p:spPr>
          <a:xfrm>
            <a:off x="7572400" y="57210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東京都</a:t>
            </a:r>
            <a:endParaRPr lang="ja-JP" altLang="en-US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0" y="6253559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zh-TW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中川放水路開削（昭和１４年～昭和３８年）</a:t>
            </a:r>
            <a:endParaRPr lang="ja-JP" altLang="en-US" sz="3200" dirty="0">
              <a:solidFill>
                <a:srgbClr val="FFFF0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  <a:cs typeface="ＤＨＰ平成明朝体W7"/>
            </a:endParaRPr>
          </a:p>
        </p:txBody>
      </p:sp>
    </p:spTree>
    <p:extLst>
      <p:ext uri="{BB962C8B-B14F-4D97-AF65-F5344CB8AC3E}">
        <p14:creationId xmlns:p14="http://schemas.microsoft.com/office/powerpoint/2010/main" val="262354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6" descr="kasai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1" y="-27384"/>
            <a:ext cx="7580313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5" name="テキスト ボックス 4"/>
          <p:cNvSpPr txBox="1">
            <a:spLocks noChangeArrowheads="1"/>
          </p:cNvSpPr>
          <p:nvPr/>
        </p:nvSpPr>
        <p:spPr bwMode="auto">
          <a:xfrm rot="248331">
            <a:off x="4151046" y="777396"/>
            <a:ext cx="23615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ja-JP" altLang="en-US" sz="2000" b="1"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地下鉄東西線</a:t>
            </a:r>
          </a:p>
        </p:txBody>
      </p:sp>
      <p:sp>
        <p:nvSpPr>
          <p:cNvPr id="112646" name="テキスト ボックス 5"/>
          <p:cNvSpPr txBox="1">
            <a:spLocks noChangeArrowheads="1"/>
          </p:cNvSpPr>
          <p:nvPr/>
        </p:nvSpPr>
        <p:spPr bwMode="auto">
          <a:xfrm rot="1294768">
            <a:off x="4065590" y="4319268"/>
            <a:ext cx="21748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ja-JP" altLang="en-US" sz="2000" b="1" dirty="0">
                <a:solidFill>
                  <a:srgbClr val="FFFFFF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湾　岸　道　路</a:t>
            </a:r>
          </a:p>
        </p:txBody>
      </p:sp>
      <p:sp>
        <p:nvSpPr>
          <p:cNvPr id="7" name="テキスト ボックス 6"/>
          <p:cNvSpPr txBox="1"/>
          <p:nvPr/>
        </p:nvSpPr>
        <p:spPr>
          <a:xfrm rot="16200000">
            <a:off x="7377252" y="2065048"/>
            <a:ext cx="1415772" cy="400050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algn="ctr">
              <a:defRPr/>
            </a:pPr>
            <a:r>
              <a:rPr lang="ja-JP" altLang="en-US" sz="2000" b="1" dirty="0">
                <a:solidFill>
                  <a:srgbClr val="FFFFFF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旧江戸川</a:t>
            </a:r>
          </a:p>
        </p:txBody>
      </p:sp>
      <p:sp>
        <p:nvSpPr>
          <p:cNvPr id="8" name="テキスト ボックス 7"/>
          <p:cNvSpPr txBox="1"/>
          <p:nvPr/>
        </p:nvSpPr>
        <p:spPr>
          <a:xfrm rot="16513793">
            <a:off x="2247844" y="909348"/>
            <a:ext cx="800219" cy="400050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algn="ctr">
              <a:defRPr/>
            </a:pPr>
            <a:r>
              <a:rPr lang="ja-JP" altLang="en-US" sz="2000" b="1" dirty="0">
                <a:solidFill>
                  <a:srgbClr val="FFFFFF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荒　　　　　川</a:t>
            </a:r>
          </a:p>
        </p:txBody>
      </p:sp>
      <p:sp>
        <p:nvSpPr>
          <p:cNvPr id="9" name="テキスト ボックス 8"/>
          <p:cNvSpPr txBox="1"/>
          <p:nvPr/>
        </p:nvSpPr>
        <p:spPr>
          <a:xfrm rot="16513793">
            <a:off x="2751082" y="909348"/>
            <a:ext cx="800219" cy="400050"/>
          </a:xfrm>
          <a:prstGeom prst="rect">
            <a:avLst/>
          </a:prstGeom>
          <a:noFill/>
        </p:spPr>
        <p:txBody>
          <a:bodyPr vert="vert">
            <a:spAutoFit/>
          </a:bodyPr>
          <a:lstStyle/>
          <a:p>
            <a:pPr algn="ctr">
              <a:defRPr/>
            </a:pPr>
            <a:r>
              <a:rPr lang="ja-JP" altLang="en-US" sz="2000" b="1" dirty="0">
                <a:solidFill>
                  <a:srgbClr val="FFFFFF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中　　　　　川</a:t>
            </a:r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0" y="6253559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zh-TW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葛西沖開発土地区画整理事業</a:t>
            </a:r>
            <a:r>
              <a:rPr lang="en-US" altLang="zh-TW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【</a:t>
            </a:r>
            <a:r>
              <a:rPr lang="zh-TW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施行前</a:t>
            </a:r>
            <a:r>
              <a:rPr lang="en-US" altLang="zh-TW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】</a:t>
            </a:r>
            <a:endParaRPr lang="ja-JP" altLang="en-US" sz="3200" dirty="0">
              <a:solidFill>
                <a:srgbClr val="FFFF0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  <a:cs typeface="ＤＨＰ平成明朝体W7"/>
            </a:endParaRPr>
          </a:p>
        </p:txBody>
      </p:sp>
    </p:spTree>
    <p:extLst>
      <p:ext uri="{BB962C8B-B14F-4D97-AF65-F5344CB8AC3E}">
        <p14:creationId xmlns:p14="http://schemas.microsoft.com/office/powerpoint/2010/main" val="286915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4" descr="葛西臨海公園"/>
          <p:cNvPicPr>
            <a:picLocks noChangeAspect="1" noChangeArrowheads="1"/>
          </p:cNvPicPr>
          <p:nvPr/>
        </p:nvPicPr>
        <p:blipFill rotWithShape="1">
          <a:blip r:embed="rId3" cstate="print"/>
          <a:srcRect t="6699"/>
          <a:stretch/>
        </p:blipFill>
        <p:spPr bwMode="auto">
          <a:xfrm>
            <a:off x="0" y="0"/>
            <a:ext cx="9144000" cy="639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直線コネクタ 4"/>
          <p:cNvCxnSpPr/>
          <p:nvPr/>
        </p:nvCxnSpPr>
        <p:spPr>
          <a:xfrm>
            <a:off x="827088" y="174530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 flipV="1">
            <a:off x="0" y="3113733"/>
            <a:ext cx="3708400" cy="3024187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 rot="10800000">
            <a:off x="3635376" y="1961208"/>
            <a:ext cx="792163" cy="287338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/>
          <p:nvPr/>
        </p:nvCxnSpPr>
        <p:spPr>
          <a:xfrm>
            <a:off x="4787900" y="953145"/>
            <a:ext cx="1512888" cy="360364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rot="10800000" flipV="1">
            <a:off x="3563938" y="1384946"/>
            <a:ext cx="2736850" cy="576263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721" name="テキスト ボックス 28"/>
          <p:cNvSpPr txBox="1">
            <a:spLocks noChangeArrowheads="1"/>
          </p:cNvSpPr>
          <p:nvPr/>
        </p:nvSpPr>
        <p:spPr bwMode="auto">
          <a:xfrm>
            <a:off x="3815556" y="4733776"/>
            <a:ext cx="2485232" cy="707886"/>
          </a:xfrm>
          <a:prstGeom prst="rect">
            <a:avLst/>
          </a:prstGeom>
          <a:solidFill>
            <a:srgbClr val="0000CC">
              <a:alpha val="50196"/>
            </a:srgbClr>
          </a:solidFill>
          <a:ln w="44450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ja-JP" altLang="en-US" sz="4000" b="1" dirty="0" smtClean="0">
                <a:solidFill>
                  <a:srgbClr val="FFFF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 潮 堤</a:t>
            </a:r>
            <a:endParaRPr lang="ja-JP" altLang="en-US" sz="4000" b="1" dirty="0">
              <a:solidFill>
                <a:srgbClr val="FFFF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31" name="直線矢印コネクタ 30"/>
          <p:cNvCxnSpPr>
            <a:stCxn id="115721" idx="1"/>
          </p:cNvCxnSpPr>
          <p:nvPr/>
        </p:nvCxnSpPr>
        <p:spPr>
          <a:xfrm flipH="1" flipV="1">
            <a:off x="2987676" y="3761436"/>
            <a:ext cx="827880" cy="1326283"/>
          </a:xfrm>
          <a:prstGeom prst="straightConnector1">
            <a:avLst/>
          </a:prstGeom>
          <a:ln w="44450">
            <a:solidFill>
              <a:srgbClr val="FFFF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rot="10800000">
            <a:off x="4356100" y="2248545"/>
            <a:ext cx="1511300" cy="288925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rot="10800000">
            <a:off x="3492500" y="3185168"/>
            <a:ext cx="1366838" cy="0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rot="10800000" flipV="1">
            <a:off x="4787900" y="2465212"/>
            <a:ext cx="1079500" cy="647700"/>
          </a:xfrm>
          <a:prstGeom prst="line">
            <a:avLst/>
          </a:prstGeom>
          <a:ln w="127000">
            <a:solidFill>
              <a:srgbClr val="FFFF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タイトル 1"/>
          <p:cNvSpPr txBox="1">
            <a:spLocks/>
          </p:cNvSpPr>
          <p:nvPr/>
        </p:nvSpPr>
        <p:spPr>
          <a:xfrm>
            <a:off x="0" y="6253559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zh-TW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葛西臨海公園　（防潮堤）</a:t>
            </a:r>
            <a:endParaRPr lang="ja-JP" altLang="en-US" sz="3200" dirty="0">
              <a:solidFill>
                <a:srgbClr val="FFFF0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  <a:cs typeface="ＤＨＰ平成明朝体W7"/>
            </a:endParaRPr>
          </a:p>
        </p:txBody>
      </p:sp>
    </p:spTree>
    <p:extLst>
      <p:ext uri="{BB962C8B-B14F-4D97-AF65-F5344CB8AC3E}">
        <p14:creationId xmlns:p14="http://schemas.microsoft.com/office/powerpoint/2010/main" val="81335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578703"/>
            <a:ext cx="9164471" cy="6279298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フリーフォーム 2"/>
          <p:cNvSpPr/>
          <p:nvPr/>
        </p:nvSpPr>
        <p:spPr>
          <a:xfrm>
            <a:off x="0" y="3982204"/>
            <a:ext cx="4283968" cy="2875797"/>
          </a:xfrm>
          <a:custGeom>
            <a:avLst/>
            <a:gdLst>
              <a:gd name="connsiteX0" fmla="*/ 4084320 w 4084320"/>
              <a:gd name="connsiteY0" fmla="*/ 15240 h 2712720"/>
              <a:gd name="connsiteX1" fmla="*/ 3200400 w 4084320"/>
              <a:gd name="connsiteY1" fmla="*/ 2712720 h 2712720"/>
              <a:gd name="connsiteX2" fmla="*/ 0 w 4084320"/>
              <a:gd name="connsiteY2" fmla="*/ 2712720 h 2712720"/>
              <a:gd name="connsiteX3" fmla="*/ 0 w 4084320"/>
              <a:gd name="connsiteY3" fmla="*/ 0 h 2712720"/>
              <a:gd name="connsiteX4" fmla="*/ 4084320 w 4084320"/>
              <a:gd name="connsiteY4" fmla="*/ 15240 h 2712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4320" h="2712720">
                <a:moveTo>
                  <a:pt x="4084320" y="15240"/>
                </a:moveTo>
                <a:lnTo>
                  <a:pt x="3200400" y="2712720"/>
                </a:lnTo>
                <a:lnTo>
                  <a:pt x="0" y="2712720"/>
                </a:lnTo>
                <a:lnTo>
                  <a:pt x="0" y="0"/>
                </a:lnTo>
                <a:lnTo>
                  <a:pt x="4084320" y="15240"/>
                </a:lnTo>
                <a:close/>
              </a:path>
            </a:pathLst>
          </a:cu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-1" y="3959345"/>
            <a:ext cx="9144001" cy="457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-1" y="3964670"/>
            <a:ext cx="4283969" cy="457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5582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中川（江戸川区松島付近）</a:t>
            </a:r>
          </a:p>
        </p:txBody>
      </p:sp>
    </p:spTree>
    <p:extLst>
      <p:ext uri="{BB962C8B-B14F-4D97-AF65-F5344CB8AC3E}">
        <p14:creationId xmlns:p14="http://schemas.microsoft.com/office/powerpoint/2010/main" val="90021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1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46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213277"/>
              </p:ext>
            </p:extLst>
          </p:nvPr>
        </p:nvGraphicFramePr>
        <p:xfrm>
          <a:off x="394296" y="1700808"/>
          <a:ext cx="8282160" cy="4470455"/>
        </p:xfrm>
        <a:graphic>
          <a:graphicData uri="http://schemas.openxmlformats.org/drawingml/2006/table">
            <a:tbl>
              <a:tblPr/>
              <a:tblGrid>
                <a:gridCol w="1449285"/>
                <a:gridCol w="3088459"/>
                <a:gridCol w="2052963"/>
                <a:gridCol w="1691453"/>
              </a:tblGrid>
              <a:tr h="425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年月　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風水害名（浸水原因）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浸水戸数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被災者数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FFFF"/>
                    </a:solidFill>
                  </a:tcPr>
                </a:tc>
              </a:tr>
              <a:tr h="509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M43.8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長雨（洪水）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※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利根川決壊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3,654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13,500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46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T6.10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台風（高潮）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3,425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死者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240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</a:tr>
              <a:tr h="46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S13.9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台風（高潮）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23,000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1,000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人以上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</a:tr>
              <a:tr h="7884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S22.9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ｶｽﾘｰﾝ台風（洪水）</a:t>
                      </a:r>
                      <a:endParaRPr kumimoji="1" lang="en-US" altLang="ja-JP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ＭＳ Ｐゴシック" charset="-128"/>
                        <a:ea typeface="ＭＳ Ｐゴシック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※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利根川決壊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30,506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132,991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死者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441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S24.8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ｷﾃｨ台風（高潮）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12,545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62,324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  <a:alpha val="80000"/>
                      </a:schemeClr>
                    </a:solidFill>
                  </a:tcPr>
                </a:tc>
              </a:tr>
              <a:tr h="46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S33.7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台風第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11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号（内水氾濫）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6,599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28,312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</a:tr>
              <a:tr h="46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S33.9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狩野川台風（内水氾濫）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41,783</a:t>
                      </a:r>
                      <a:r>
                        <a:rPr kumimoji="1" lang="ja-JP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世帯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185,046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</a:tr>
              <a:tr h="461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S36.10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台風第</a:t>
                      </a:r>
                      <a:r>
                        <a:rPr kumimoji="1" lang="en-US" altLang="ja-JP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24</a:t>
                      </a:r>
                      <a:r>
                        <a:rPr kumimoji="1" lang="ja-JP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号（内水氾濫）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23,844</a:t>
                      </a:r>
                      <a:r>
                        <a:rPr kumimoji="1" lang="ja-JP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世帯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94,496</a:t>
                      </a:r>
                      <a:r>
                        <a:rPr kumimoji="1" lang="ja-JP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ＭＳ Ｐゴシック" charset="-128"/>
                          <a:ea typeface="ＭＳ Ｐゴシック" charset="-128"/>
                        </a:rPr>
                        <a:t>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>
                        <a:alpha val="6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4293" name="Text Box 113"/>
          <p:cNvSpPr txBox="1">
            <a:spLocks noChangeArrowheads="1"/>
          </p:cNvSpPr>
          <p:nvPr/>
        </p:nvSpPr>
        <p:spPr bwMode="auto">
          <a:xfrm>
            <a:off x="5048293" y="2687895"/>
            <a:ext cx="110375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ja-JP" altLang="en-US" sz="1600" b="1" dirty="0">
                <a:solidFill>
                  <a:srgbClr val="FF0000"/>
                </a:solidFill>
                <a:ea typeface="ＭＳ Ｐゴシック" charset="-128"/>
              </a:rPr>
              <a:t>流失破損</a:t>
            </a:r>
          </a:p>
        </p:txBody>
      </p:sp>
      <p:sp>
        <p:nvSpPr>
          <p:cNvPr id="94294" name="Text Box 114"/>
          <p:cNvSpPr txBox="1">
            <a:spLocks noChangeArrowheads="1"/>
          </p:cNvSpPr>
          <p:nvPr/>
        </p:nvSpPr>
        <p:spPr bwMode="auto">
          <a:xfrm>
            <a:off x="5784279" y="6309320"/>
            <a:ext cx="303619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ja-JP" altLang="en-US" sz="1600" b="1" dirty="0">
                <a:solidFill>
                  <a:schemeClr val="tx1"/>
                </a:solidFill>
                <a:ea typeface="ＭＳ Ｐゴシック" charset="-128"/>
              </a:rPr>
              <a:t>（江戸川区史、東京市史等より）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572000" y="1201839"/>
            <a:ext cx="4196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ja-JP" altLang="en-US" sz="20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過去の水害（人的被害があったもの）</a:t>
            </a:r>
            <a:endParaRPr kumimoji="1" lang="ja-JP" altLang="en-US" sz="20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grpSp>
        <p:nvGrpSpPr>
          <p:cNvPr id="10" name="グループ化 9"/>
          <p:cNvGrpSpPr/>
          <p:nvPr/>
        </p:nvGrpSpPr>
        <p:grpSpPr>
          <a:xfrm>
            <a:off x="64795" y="832938"/>
            <a:ext cx="5402554" cy="403885"/>
            <a:chOff x="64796" y="788077"/>
            <a:chExt cx="4781573" cy="442569"/>
          </a:xfrm>
        </p:grpSpPr>
        <p:sp>
          <p:nvSpPr>
            <p:cNvPr id="13" name="正方形/長方形 12"/>
            <p:cNvSpPr/>
            <p:nvPr/>
          </p:nvSpPr>
          <p:spPr>
            <a:xfrm>
              <a:off x="64796" y="788077"/>
              <a:ext cx="4507204" cy="432048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" name="テキスト ボックス 13"/>
            <p:cNvSpPr txBox="1"/>
            <p:nvPr/>
          </p:nvSpPr>
          <p:spPr>
            <a:xfrm>
              <a:off x="102596" y="792212"/>
              <a:ext cx="4743773" cy="43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000" dirty="0" smtClean="0">
                  <a:solidFill>
                    <a:schemeClr val="bg1"/>
                  </a:solidFill>
                  <a:latin typeface="HG創英角ｺﾞｼｯｸUB" pitchFamily="49" charset="-128"/>
                  <a:ea typeface="HG創英角ｺﾞｼｯｸUB" pitchFamily="49" charset="-128"/>
                </a:rPr>
                <a:t>水害（外水氾濫</a:t>
              </a:r>
              <a:r>
                <a:rPr kumimoji="1" lang="en-US" altLang="ja-JP" sz="2000" dirty="0" smtClean="0">
                  <a:solidFill>
                    <a:schemeClr val="bg1"/>
                  </a:solidFill>
                  <a:latin typeface="HG創英角ｺﾞｼｯｸUB" pitchFamily="49" charset="-128"/>
                  <a:ea typeface="HG創英角ｺﾞｼｯｸUB" pitchFamily="49" charset="-128"/>
                </a:rPr>
                <a:t>(</a:t>
              </a:r>
              <a:r>
                <a:rPr kumimoji="1" lang="ja-JP" altLang="en-US" sz="2000" dirty="0" smtClean="0">
                  <a:solidFill>
                    <a:schemeClr val="bg1"/>
                  </a:solidFill>
                  <a:latin typeface="HG創英角ｺﾞｼｯｸUB" pitchFamily="49" charset="-128"/>
                  <a:ea typeface="HG創英角ｺﾞｼｯｸUB" pitchFamily="49" charset="-128"/>
                </a:rPr>
                <a:t>洪水・高潮</a:t>
              </a:r>
              <a:r>
                <a:rPr kumimoji="1" lang="en-US" altLang="ja-JP" sz="2000" dirty="0" smtClean="0">
                  <a:solidFill>
                    <a:schemeClr val="bg1"/>
                  </a:solidFill>
                  <a:latin typeface="HG創英角ｺﾞｼｯｸUB" pitchFamily="49" charset="-128"/>
                  <a:ea typeface="HG創英角ｺﾞｼｯｸUB" pitchFamily="49" charset="-128"/>
                </a:rPr>
                <a:t>)</a:t>
              </a:r>
              <a:r>
                <a:rPr kumimoji="1" lang="ja-JP" altLang="en-US" sz="2000" dirty="0" smtClean="0">
                  <a:solidFill>
                    <a:schemeClr val="bg1"/>
                  </a:solidFill>
                  <a:latin typeface="HG創英角ｺﾞｼｯｸUB" pitchFamily="49" charset="-128"/>
                  <a:ea typeface="HG創英角ｺﾞｼｯｸUB" pitchFamily="49" charset="-128"/>
                </a:rPr>
                <a:t>・内水氾濫）</a:t>
              </a:r>
              <a:endParaRPr kumimoji="1" lang="ja-JP" altLang="en-US" sz="2000" dirty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endParaRPr>
            </a:p>
          </p:txBody>
        </p:sp>
      </p:grpSp>
      <p:sp>
        <p:nvSpPr>
          <p:cNvPr id="11" name="タイトル 1"/>
          <p:cNvSpPr txBox="1">
            <a:spLocks/>
          </p:cNvSpPr>
          <p:nvPr/>
        </p:nvSpPr>
        <p:spPr>
          <a:xfrm>
            <a:off x="5582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どんな災害が起こると考えられている？</a:t>
            </a:r>
          </a:p>
        </p:txBody>
      </p:sp>
      <p:sp>
        <p:nvSpPr>
          <p:cNvPr id="15" name="Text Box 113"/>
          <p:cNvSpPr txBox="1">
            <a:spLocks noChangeArrowheads="1"/>
          </p:cNvSpPr>
          <p:nvPr/>
        </p:nvSpPr>
        <p:spPr bwMode="auto">
          <a:xfrm>
            <a:off x="3749417" y="3911570"/>
            <a:ext cx="110375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 sz="2000" b="1" dirty="0" smtClean="0">
                <a:solidFill>
                  <a:srgbClr val="0000FF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70</a:t>
            </a:r>
            <a:r>
              <a:rPr lang="ja-JP" altLang="en-US" sz="2000" b="1" dirty="0" smtClean="0">
                <a:solidFill>
                  <a:srgbClr val="0000FF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年前</a:t>
            </a:r>
            <a:endParaRPr lang="ja-JP" altLang="en-US" sz="2000" b="1" dirty="0">
              <a:solidFill>
                <a:srgbClr val="0000FF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5411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0507_カスリーン台風_S22"/>
          <p:cNvPicPr>
            <a:picLocks noChangeAspect="1" noChangeArrowheads="1"/>
          </p:cNvPicPr>
          <p:nvPr/>
        </p:nvPicPr>
        <p:blipFill rotWithShape="1">
          <a:blip r:embed="rId2" cstate="print"/>
          <a:srcRect r="7642"/>
          <a:stretch/>
        </p:blipFill>
        <p:spPr bwMode="auto">
          <a:xfrm>
            <a:off x="0" y="-1357"/>
            <a:ext cx="9144000" cy="659605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カスリーン台風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（昭和</a:t>
            </a:r>
            <a:r>
              <a:rPr lang="en-US" altLang="ja-JP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22</a:t>
            </a: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98609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新川024  カスリーン 南側堤防補強 s22 "/>
          <p:cNvPicPr>
            <a:picLocks noChangeAspect="1" noChangeArrowheads="1"/>
          </p:cNvPicPr>
          <p:nvPr/>
        </p:nvPicPr>
        <p:blipFill rotWithShape="1">
          <a:blip r:embed="rId2" cstate="print"/>
          <a:srcRect l="2310" t="718" r="2719" b="-1"/>
          <a:stretch/>
        </p:blipFill>
        <p:spPr bwMode="auto">
          <a:xfrm>
            <a:off x="0" y="-27384"/>
            <a:ext cx="9144000" cy="625355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カスリーン台風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（昭和</a:t>
            </a:r>
            <a:r>
              <a:rPr lang="en-US" altLang="ja-JP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22</a:t>
            </a: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0552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7948" t="1714" r="3197"/>
          <a:stretch/>
        </p:blipFill>
        <p:spPr bwMode="auto">
          <a:xfrm>
            <a:off x="0" y="-27385"/>
            <a:ext cx="9144000" cy="625355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カスリーン台風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（昭和</a:t>
            </a:r>
            <a:r>
              <a:rPr lang="en-US" altLang="ja-JP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22</a:t>
            </a:r>
            <a:r>
              <a:rPr lang="ja-JP" altLang="en-US" sz="3200" dirty="0" smtClean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57280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398" t="2861" b="15839"/>
          <a:stretch/>
        </p:blipFill>
        <p:spPr bwMode="auto">
          <a:xfrm>
            <a:off x="0" y="-27384"/>
            <a:ext cx="9138434" cy="640871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キティ台風（昭和</a:t>
            </a:r>
            <a:r>
              <a:rPr lang="en-US" altLang="ja-JP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24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年）</a:t>
            </a:r>
          </a:p>
        </p:txBody>
      </p:sp>
    </p:spTree>
    <p:extLst>
      <p:ext uri="{BB962C8B-B14F-4D97-AF65-F5344CB8AC3E}">
        <p14:creationId xmlns:p14="http://schemas.microsoft.com/office/powerpoint/2010/main" val="271500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キティ台風（昭和</a:t>
            </a:r>
            <a:r>
              <a:rPr lang="en-US" altLang="ja-JP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24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年）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798" r="3366"/>
          <a:stretch/>
        </p:blipFill>
        <p:spPr bwMode="auto">
          <a:xfrm>
            <a:off x="0" y="-1"/>
            <a:ext cx="9144000" cy="6226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05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 txBox="1">
            <a:spLocks/>
          </p:cNvSpPr>
          <p:nvPr/>
        </p:nvSpPr>
        <p:spPr>
          <a:xfrm>
            <a:off x="0" y="6226175"/>
            <a:ext cx="9144000" cy="631825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キティ台風（昭和</a:t>
            </a:r>
            <a:r>
              <a:rPr lang="en-US" altLang="ja-JP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24</a:t>
            </a:r>
            <a:r>
              <a:rPr lang="ja-JP" altLang="en-US" sz="3200" dirty="0">
                <a:solidFill>
                  <a:srgbClr val="FFFF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  <a:cs typeface="ＤＨＰ平成明朝体W7"/>
              </a:rPr>
              <a:t>年）</a:t>
            </a:r>
          </a:p>
        </p:txBody>
      </p:sp>
      <p:pic>
        <p:nvPicPr>
          <p:cNvPr id="6" name="Picture 2" descr="10"/>
          <p:cNvPicPr>
            <a:picLocks noChangeAspect="1" noChangeArrowheads="1"/>
          </p:cNvPicPr>
          <p:nvPr/>
        </p:nvPicPr>
        <p:blipFill rotWithShape="1">
          <a:blip r:embed="rId3" cstate="print"/>
          <a:srcRect l="536" r="9680"/>
          <a:stretch/>
        </p:blipFill>
        <p:spPr bwMode="auto">
          <a:xfrm>
            <a:off x="0" y="-1"/>
            <a:ext cx="9144000" cy="6226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7329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51520" y="2564904"/>
            <a:ext cx="8643998" cy="1512888"/>
          </a:xfrm>
        </p:spPr>
        <p:txBody>
          <a:bodyPr>
            <a:normAutofit/>
          </a:bodyPr>
          <a:lstStyle/>
          <a:p>
            <a:r>
              <a:rPr lang="ja-JP" altLang="en-US" sz="5400" dirty="0">
                <a:latin typeface="HG創英角ｺﾞｼｯｸUB" pitchFamily="49" charset="-128"/>
                <a:ea typeface="HG創英角ｺﾞｼｯｸUB" pitchFamily="49" charset="-128"/>
              </a:rPr>
              <a:t>２</a:t>
            </a:r>
            <a:r>
              <a:rPr kumimoji="1" lang="ja-JP" altLang="en-US" sz="5400" dirty="0" smtClean="0">
                <a:latin typeface="HG創英角ｺﾞｼｯｸUB" pitchFamily="49" charset="-128"/>
                <a:ea typeface="HG創英角ｺﾞｼｯｸUB" pitchFamily="49" charset="-128"/>
              </a:rPr>
              <a:t> 水害時の避難行動</a:t>
            </a:r>
            <a:endParaRPr kumimoji="1" lang="ja-JP" altLang="en-US" sz="5400" dirty="0">
              <a:latin typeface="HG創英角ｺﾞｼｯｸUB" pitchFamily="49" charset="-128"/>
              <a:ea typeface="HG創英角ｺﾞｼｯｸUB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796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タイトル 1"/>
          <p:cNvSpPr txBox="1">
            <a:spLocks/>
          </p:cNvSpPr>
          <p:nvPr/>
        </p:nvSpPr>
        <p:spPr>
          <a:xfrm>
            <a:off x="0" y="-27384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水害のときは、どうすればいいの？</a:t>
            </a:r>
          </a:p>
        </p:txBody>
      </p:sp>
      <p:grpSp>
        <p:nvGrpSpPr>
          <p:cNvPr id="44" name="グループ化 43"/>
          <p:cNvGrpSpPr/>
          <p:nvPr/>
        </p:nvGrpSpPr>
        <p:grpSpPr>
          <a:xfrm>
            <a:off x="335894" y="5026818"/>
            <a:ext cx="5441112" cy="706438"/>
            <a:chOff x="331788" y="1417836"/>
            <a:chExt cx="5176316" cy="706438"/>
          </a:xfrm>
        </p:grpSpPr>
        <p:sp>
          <p:nvSpPr>
            <p:cNvPr id="49" name="Rectangle 23"/>
            <p:cNvSpPr>
              <a:spLocks noChangeArrowheads="1"/>
            </p:cNvSpPr>
            <p:nvPr/>
          </p:nvSpPr>
          <p:spPr bwMode="auto">
            <a:xfrm>
              <a:off x="331788" y="1417836"/>
              <a:ext cx="5176316" cy="706438"/>
            </a:xfrm>
            <a:prstGeom prst="rect">
              <a:avLst/>
            </a:prstGeom>
            <a:solidFill>
              <a:srgbClr val="FFFF99"/>
            </a:solidFill>
            <a:ln w="12700" algn="ctr">
              <a:solidFill>
                <a:srgbClr val="CC33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ja-JP" altLang="en-US" sz="14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0" name="Rectangle 15"/>
            <p:cNvSpPr>
              <a:spLocks noChangeArrowheads="1"/>
            </p:cNvSpPr>
            <p:nvPr/>
          </p:nvSpPr>
          <p:spPr bwMode="auto">
            <a:xfrm>
              <a:off x="331788" y="1478668"/>
              <a:ext cx="5173104" cy="58477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ja-JP" altLang="en-US" sz="3200" dirty="0" smtClean="0">
                  <a:solidFill>
                    <a:srgbClr val="00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最寄りの小・中学校等へ避難</a:t>
              </a:r>
              <a:endParaRPr lang="ja-JP" altLang="en-US" sz="3200" dirty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grpSp>
        <p:nvGrpSpPr>
          <p:cNvPr id="51" name="グループ化 50"/>
          <p:cNvGrpSpPr/>
          <p:nvPr/>
        </p:nvGrpSpPr>
        <p:grpSpPr>
          <a:xfrm>
            <a:off x="317499" y="5845894"/>
            <a:ext cx="5456131" cy="679450"/>
            <a:chOff x="317500" y="2173486"/>
            <a:chExt cx="5190604" cy="679450"/>
          </a:xfrm>
        </p:grpSpPr>
        <p:sp>
          <p:nvSpPr>
            <p:cNvPr id="52" name="Rectangle 25"/>
            <p:cNvSpPr>
              <a:spLocks noChangeArrowheads="1"/>
            </p:cNvSpPr>
            <p:nvPr/>
          </p:nvSpPr>
          <p:spPr bwMode="auto">
            <a:xfrm>
              <a:off x="317500" y="2173486"/>
              <a:ext cx="5190604" cy="679450"/>
            </a:xfrm>
            <a:prstGeom prst="rect">
              <a:avLst/>
            </a:prstGeom>
            <a:solidFill>
              <a:srgbClr val="FFFF99"/>
            </a:solidFill>
            <a:ln w="12700" algn="ctr">
              <a:solidFill>
                <a:srgbClr val="CC33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ja-JP" altLang="en-US" sz="14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3" name="Rectangle 21"/>
            <p:cNvSpPr>
              <a:spLocks noChangeArrowheads="1"/>
            </p:cNvSpPr>
            <p:nvPr/>
          </p:nvSpPr>
          <p:spPr bwMode="auto">
            <a:xfrm>
              <a:off x="317501" y="2220824"/>
              <a:ext cx="4842344" cy="58477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ja-JP" altLang="en-US" sz="3200" dirty="0" smtClean="0">
                  <a:solidFill>
                    <a:srgbClr val="00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　建物の２階以上へ避難</a:t>
              </a:r>
              <a:endParaRPr lang="ja-JP" altLang="en-US" sz="3200" dirty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54" name="Rectangle 26"/>
          <p:cNvSpPr>
            <a:spLocks noChangeArrowheads="1"/>
          </p:cNvSpPr>
          <p:nvPr/>
        </p:nvSpPr>
        <p:spPr bwMode="auto">
          <a:xfrm>
            <a:off x="331788" y="1484784"/>
            <a:ext cx="2728044" cy="523220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800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まずは・・・</a:t>
            </a:r>
            <a:endParaRPr lang="ja-JP" altLang="en-US" sz="2800" dirty="0">
              <a:solidFill>
                <a:srgbClr val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5" name="正方形/長方形 54"/>
          <p:cNvSpPr/>
          <p:nvPr/>
        </p:nvSpPr>
        <p:spPr>
          <a:xfrm>
            <a:off x="64796" y="932093"/>
            <a:ext cx="3427084" cy="432048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テキスト ボックス 55"/>
          <p:cNvSpPr txBox="1"/>
          <p:nvPr/>
        </p:nvSpPr>
        <p:spPr>
          <a:xfrm>
            <a:off x="220151" y="948062"/>
            <a:ext cx="3271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集中豪雨</a:t>
            </a:r>
            <a:r>
              <a:rPr lang="ja-JP" altLang="en-US" sz="2000" dirty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など</a:t>
            </a:r>
            <a:r>
              <a:rPr lang="ja-JP" altLang="en-US" sz="20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（</a:t>
            </a:r>
            <a:r>
              <a:rPr lang="ja-JP" altLang="en-US" sz="2000" dirty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内水氾濫</a:t>
            </a:r>
            <a:r>
              <a:rPr lang="ja-JP" altLang="en-US" sz="20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）</a:t>
            </a:r>
            <a:endParaRPr kumimoji="1" lang="ja-JP" altLang="en-US" sz="2000" dirty="0">
              <a:solidFill>
                <a:schemeClr val="bg1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pic>
        <p:nvPicPr>
          <p:cNvPr id="57" name="Picture 70" descr="http://t1.gstatic.com/images?q=tbn:ANd9GcTvhYBnsxzq7Zpd5n0EGfEXnTkgqgZneb5ZMl8KQhlF9XYe8O_QA_cZ4q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8099" y="1974425"/>
            <a:ext cx="1066800" cy="1723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8" name="グループ化 45"/>
          <p:cNvGrpSpPr/>
          <p:nvPr/>
        </p:nvGrpSpPr>
        <p:grpSpPr>
          <a:xfrm rot="544875">
            <a:off x="7996535" y="2466722"/>
            <a:ext cx="645830" cy="143518"/>
            <a:chOff x="2857488" y="4643446"/>
            <a:chExt cx="2500330" cy="428628"/>
          </a:xfrm>
        </p:grpSpPr>
        <p:cxnSp>
          <p:nvCxnSpPr>
            <p:cNvPr id="59" name="直線コネクタ 58"/>
            <p:cNvCxnSpPr/>
            <p:nvPr/>
          </p:nvCxnSpPr>
          <p:spPr>
            <a:xfrm flipV="1">
              <a:off x="2857488" y="4643446"/>
              <a:ext cx="1428760" cy="4286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線コネクタ 59"/>
            <p:cNvCxnSpPr/>
            <p:nvPr/>
          </p:nvCxnSpPr>
          <p:spPr>
            <a:xfrm flipV="1">
              <a:off x="3929058" y="4643446"/>
              <a:ext cx="1428760" cy="4286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線コネクタ 60"/>
            <p:cNvCxnSpPr/>
            <p:nvPr/>
          </p:nvCxnSpPr>
          <p:spPr>
            <a:xfrm rot="5400000" flipH="1" flipV="1">
              <a:off x="3893339" y="4679165"/>
              <a:ext cx="428628" cy="35719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テキスト ボックス 63"/>
          <p:cNvSpPr txBox="1"/>
          <p:nvPr/>
        </p:nvSpPr>
        <p:spPr>
          <a:xfrm>
            <a:off x="5773631" y="4617761"/>
            <a:ext cx="1031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ラジオ</a:t>
            </a:r>
            <a:endParaRPr kumimoji="1"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65" name="正方形/長方形 64"/>
          <p:cNvSpPr/>
          <p:nvPr/>
        </p:nvSpPr>
        <p:spPr>
          <a:xfrm>
            <a:off x="1008652" y="2011370"/>
            <a:ext cx="4013668" cy="926677"/>
          </a:xfrm>
          <a:prstGeom prst="rect">
            <a:avLst/>
          </a:prstGeom>
          <a:solidFill>
            <a:srgbClr val="CC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1272817" y="2182321"/>
            <a:ext cx="3485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chemeClr val="bg2">
                    <a:lumMod val="25000"/>
                  </a:schemeClr>
                </a:solidFill>
                <a:latin typeface="HG創英角ｺﾞｼｯｸUB" pitchFamily="49" charset="-128"/>
                <a:ea typeface="HG創英角ｺﾞｼｯｸUB" pitchFamily="49" charset="-128"/>
              </a:rPr>
              <a:t>正確な情報を収集</a:t>
            </a:r>
            <a:endParaRPr kumimoji="1" lang="ja-JP" altLang="en-US" sz="3200" dirty="0">
              <a:solidFill>
                <a:schemeClr val="bg2">
                  <a:lumMod val="25000"/>
                </a:schemeClr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pic>
        <p:nvPicPr>
          <p:cNvPr id="67" name="図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556" y="1124744"/>
            <a:ext cx="1763392" cy="1592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8" name="図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099" y="4311954"/>
            <a:ext cx="1809750" cy="1809750"/>
          </a:xfrm>
          <a:prstGeom prst="rect">
            <a:avLst/>
          </a:prstGeom>
        </p:spPr>
      </p:pic>
      <p:pic>
        <p:nvPicPr>
          <p:cNvPr id="69" name="図 6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351" y="2893935"/>
            <a:ext cx="1908492" cy="1908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0" name="グループ化 45"/>
          <p:cNvGrpSpPr/>
          <p:nvPr/>
        </p:nvGrpSpPr>
        <p:grpSpPr>
          <a:xfrm rot="544875">
            <a:off x="8165411" y="2689507"/>
            <a:ext cx="645830" cy="143518"/>
            <a:chOff x="2857488" y="4643446"/>
            <a:chExt cx="2500330" cy="428628"/>
          </a:xfrm>
        </p:grpSpPr>
        <p:cxnSp>
          <p:nvCxnSpPr>
            <p:cNvPr id="71" name="直線コネクタ 70"/>
            <p:cNvCxnSpPr/>
            <p:nvPr/>
          </p:nvCxnSpPr>
          <p:spPr>
            <a:xfrm flipV="1">
              <a:off x="2857488" y="4643446"/>
              <a:ext cx="1428760" cy="4286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線コネクタ 71"/>
            <p:cNvCxnSpPr/>
            <p:nvPr/>
          </p:nvCxnSpPr>
          <p:spPr>
            <a:xfrm flipV="1">
              <a:off x="3929058" y="4643446"/>
              <a:ext cx="1428760" cy="42862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線コネクタ 72"/>
            <p:cNvCxnSpPr/>
            <p:nvPr/>
          </p:nvCxnSpPr>
          <p:spPr>
            <a:xfrm rot="5400000" flipH="1" flipV="1">
              <a:off x="3893339" y="4679165"/>
              <a:ext cx="428628" cy="35719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テキスト ボックス 73"/>
          <p:cNvSpPr txBox="1"/>
          <p:nvPr/>
        </p:nvSpPr>
        <p:spPr>
          <a:xfrm>
            <a:off x="7413126" y="593998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インターネット</a:t>
            </a:r>
            <a:endParaRPr kumimoji="1"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5" name="テキスト ボックス 74"/>
          <p:cNvSpPr txBox="1"/>
          <p:nvPr/>
        </p:nvSpPr>
        <p:spPr>
          <a:xfrm>
            <a:off x="6220068" y="2624113"/>
            <a:ext cx="779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テレビ</a:t>
            </a:r>
            <a:endParaRPr kumimoji="1"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6" name="テキスト ボックス 75"/>
          <p:cNvSpPr txBox="1"/>
          <p:nvPr/>
        </p:nvSpPr>
        <p:spPr>
          <a:xfrm>
            <a:off x="7452320" y="3395197"/>
            <a:ext cx="1605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P創英角ｺﾞｼｯｸUB" pitchFamily="50" charset="-128"/>
                <a:ea typeface="HGP創英角ｺﾞｼｯｸUB" pitchFamily="50" charset="-128"/>
              </a:rPr>
              <a:t>防災行政無線</a:t>
            </a:r>
            <a:endParaRPr kumimoji="1" lang="ja-JP" altLang="en-US" dirty="0"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7" name="正方形/長方形 76"/>
          <p:cNvSpPr/>
          <p:nvPr/>
        </p:nvSpPr>
        <p:spPr>
          <a:xfrm>
            <a:off x="5578159" y="1556792"/>
            <a:ext cx="142218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ja-JP" altLang="en-US" sz="2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ysClr val="windowText" lastClr="000000"/>
                </a:solidFill>
                <a:effectLst/>
              </a:rPr>
              <a:t>気象情報</a:t>
            </a:r>
            <a:endParaRPr lang="ja-JP" altLang="en-US" sz="2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ysClr val="windowText" lastClr="000000"/>
              </a:solidFill>
              <a:effectLst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1728732" y="2938547"/>
            <a:ext cx="29551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 smtClean="0">
                <a:latin typeface="ＭＳ ゴシック" pitchFamily="49" charset="-128"/>
                <a:ea typeface="ＭＳ ゴシック" pitchFamily="49" charset="-128"/>
              </a:rPr>
              <a:t>※</a:t>
            </a:r>
            <a:r>
              <a:rPr kumimoji="1" lang="ja-JP" altLang="en-US" sz="1600" b="1" dirty="0" smtClean="0">
                <a:latin typeface="ＭＳ ゴシック" pitchFamily="49" charset="-128"/>
                <a:ea typeface="ＭＳ ゴシック" pitchFamily="49" charset="-128"/>
              </a:rPr>
              <a:t>最新の気象情報をチェック</a:t>
            </a:r>
            <a:endParaRPr kumimoji="1" lang="ja-JP" altLang="en-US" sz="1600" b="1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35" name="下矢印 34"/>
          <p:cNvSpPr/>
          <p:nvPr/>
        </p:nvSpPr>
        <p:spPr>
          <a:xfrm>
            <a:off x="1695810" y="3284984"/>
            <a:ext cx="2625209" cy="994892"/>
          </a:xfrm>
          <a:prstGeom prst="downArrow">
            <a:avLst>
              <a:gd name="adj1" fmla="val 48961"/>
              <a:gd name="adj2" fmla="val 5000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331788" y="4293096"/>
            <a:ext cx="4888284" cy="430887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自宅が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浸水しそう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・・・</a:t>
            </a:r>
            <a:endParaRPr lang="en-US" altLang="ja-JP" sz="2200" b="1" dirty="0" smtClean="0">
              <a:solidFill>
                <a:srgbClr val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8" name="Rectangle 26"/>
          <p:cNvSpPr>
            <a:spLocks noChangeArrowheads="1"/>
          </p:cNvSpPr>
          <p:nvPr/>
        </p:nvSpPr>
        <p:spPr bwMode="auto">
          <a:xfrm>
            <a:off x="179512" y="4628376"/>
            <a:ext cx="4096196" cy="400110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0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（避難勧告、避難指示など）</a:t>
            </a:r>
            <a:endParaRPr lang="en-US" altLang="ja-JP" sz="2000" b="1" dirty="0" smtClean="0">
              <a:solidFill>
                <a:srgbClr val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16922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6" grpId="0"/>
      <p:bldP spid="64" grpId="0"/>
      <p:bldP spid="65" grpId="0" animBg="1"/>
      <p:bldP spid="66" grpId="0"/>
      <p:bldP spid="74" grpId="0"/>
      <p:bldP spid="75" grpId="0"/>
      <p:bldP spid="76" grpId="0"/>
      <p:bldP spid="77" grpId="0"/>
      <p:bldP spid="34" grpId="0"/>
      <p:bldP spid="35" grpId="0" animBg="1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 txBox="1">
            <a:spLocks/>
          </p:cNvSpPr>
          <p:nvPr/>
        </p:nvSpPr>
        <p:spPr>
          <a:xfrm>
            <a:off x="0" y="-27384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区内の雨水は溢れない？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4" name="Rectangle 26"/>
          <p:cNvSpPr>
            <a:spLocks noChangeArrowheads="1"/>
          </p:cNvSpPr>
          <p:nvPr/>
        </p:nvSpPr>
        <p:spPr bwMode="auto">
          <a:xfrm>
            <a:off x="179512" y="908720"/>
            <a:ext cx="4464516" cy="1107996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江戸川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区内の下水道は、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時間最大降雨量</a:t>
            </a:r>
            <a:r>
              <a:rPr lang="en-US" altLang="ja-JP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50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㎜まで排水できます。</a:t>
            </a:r>
            <a:r>
              <a:rPr lang="en-US" altLang="ja-JP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雨水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ますから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下水管に流れ込む</a:t>
            </a:r>
            <a:r>
              <a:rPr lang="en-US" altLang="ja-JP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)</a:t>
            </a:r>
          </a:p>
        </p:txBody>
      </p:sp>
      <p:sp>
        <p:nvSpPr>
          <p:cNvPr id="5" name="Rectangle 26"/>
          <p:cNvSpPr>
            <a:spLocks noChangeArrowheads="1"/>
          </p:cNvSpPr>
          <p:nvPr/>
        </p:nvSpPr>
        <p:spPr bwMode="auto">
          <a:xfrm>
            <a:off x="323528" y="4221088"/>
            <a:ext cx="4591216" cy="1785104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ja-JP" altLang="en-US" sz="2200" b="1" dirty="0" smtClean="0">
                <a:solidFill>
                  <a:srgbClr val="00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例えば</a:t>
            </a:r>
            <a:r>
              <a:rPr lang="ja-JP" altLang="en-US" sz="2200" b="1" dirty="0" err="1" smtClean="0">
                <a:solidFill>
                  <a:srgbClr val="00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．．．</a:t>
            </a:r>
            <a:endParaRPr lang="en-US" altLang="ja-JP" sz="2200" b="1" dirty="0" smtClean="0">
              <a:solidFill>
                <a:srgbClr val="00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fontAlgn="base">
              <a:spcAft>
                <a:spcPct val="0"/>
              </a:spcAft>
            </a:pP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雨水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ますの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上が落葉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やごみ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で塞がれている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と</a:t>
            </a:r>
            <a:r>
              <a:rPr lang="ja-JP" altLang="en-US" sz="2200" b="1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、下水管に水が流れ込まなくなるので道路</a:t>
            </a:r>
            <a:r>
              <a:rPr lang="ja-JP" altLang="en-US" sz="2200" b="1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が冠水する原因になります。</a:t>
            </a:r>
            <a:endParaRPr lang="en-US" altLang="ja-JP" sz="2200" b="1" dirty="0" smtClean="0">
              <a:solidFill>
                <a:srgbClr val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grpSp>
        <p:nvGrpSpPr>
          <p:cNvPr id="6" name="グループ化 5"/>
          <p:cNvGrpSpPr/>
          <p:nvPr/>
        </p:nvGrpSpPr>
        <p:grpSpPr>
          <a:xfrm>
            <a:off x="4598101" y="879424"/>
            <a:ext cx="4438396" cy="2549576"/>
            <a:chOff x="349912" y="1886400"/>
            <a:chExt cx="3936979" cy="2261544"/>
          </a:xfrm>
        </p:grpSpPr>
        <p:pic>
          <p:nvPicPr>
            <p:cNvPr id="1026" name="Picture 2" descr="「雨水　下水　合流式　イラスト」の画像検索結果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569"/>
            <a:stretch/>
          </p:blipFill>
          <p:spPr bwMode="auto">
            <a:xfrm>
              <a:off x="349912" y="1969164"/>
              <a:ext cx="3818384" cy="21787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「大雨　下水　イラスト」の画像検索結果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6093" y="2548508"/>
              <a:ext cx="1860798" cy="12405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「大雨　下水　イラスト」の画像検索結果">
              <a:hlinkClick r:id="rId3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76" t="12184" b="50000"/>
            <a:stretch/>
          </p:blipFill>
          <p:spPr bwMode="auto">
            <a:xfrm>
              <a:off x="548640" y="1969164"/>
              <a:ext cx="1908340" cy="4691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「大雨　下水　イラスト」の画像検索結果">
              <a:hlinkClick r:id="rId3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342" t="-5505" r="-1227" b="27519"/>
            <a:stretch/>
          </p:blipFill>
          <p:spPr bwMode="auto">
            <a:xfrm>
              <a:off x="2301240" y="1886400"/>
              <a:ext cx="1867056" cy="9674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写真：雨水ます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74702"/>
            <a:ext cx="2897593" cy="129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写真：落葉やごみでふさがれた雨水ます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743" y="4397559"/>
            <a:ext cx="2814055" cy="214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107504" y="6093296"/>
            <a:ext cx="4968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0000FF"/>
                </a:solidFill>
                <a:latin typeface="HG創英角ﾎﾟｯﾌﾟ体" panose="040B0A09000000000000" pitchFamily="49" charset="-128"/>
                <a:ea typeface="HG創英角ﾎﾟｯﾌﾟ体" panose="040B0A09000000000000" pitchFamily="49" charset="-128"/>
              </a:rPr>
              <a:t>気づいたらお掃除をお願いします。</a:t>
            </a:r>
            <a:endParaRPr kumimoji="1" lang="ja-JP" altLang="en-US" sz="2400" dirty="0">
              <a:solidFill>
                <a:srgbClr val="0000FF"/>
              </a:solidFill>
              <a:latin typeface="HG創英角ﾎﾟｯﾌﾟ体" panose="040B0A09000000000000" pitchFamily="49" charset="-128"/>
              <a:ea typeface="HG創英角ﾎﾟｯﾌﾟ体" panose="040B0A09000000000000" pitchFamily="49" charset="-128"/>
            </a:endParaRPr>
          </a:p>
        </p:txBody>
      </p:sp>
      <p:pic>
        <p:nvPicPr>
          <p:cNvPr id="2" name="Picture 2" descr="「お辞儀 イラスト」の画像検索結果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715" y="5370111"/>
            <a:ext cx="926177" cy="127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93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art3.photozou.jp/pub/874/141874/photo/9652829.jpg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538288"/>
            <a:ext cx="42862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" name="AutoShape 4" descr="http://art3.photozou.jp/pub/874/141874/photo/9652829.jpg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07975" y="-1385888"/>
            <a:ext cx="4286250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pic>
        <p:nvPicPr>
          <p:cNvPr id="3082" name="Picture 10" descr="http://blog-imgs-18.fc2.com/m/g/c/mgc/P1020760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13"/>
            <a:ext cx="9139849" cy="68508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425381"/>
              </p:ext>
            </p:extLst>
          </p:nvPr>
        </p:nvGraphicFramePr>
        <p:xfrm>
          <a:off x="135712" y="3645024"/>
          <a:ext cx="4724320" cy="2343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000"/>
                <a:gridCol w="1584176"/>
                <a:gridCol w="1296144"/>
              </a:tblGrid>
              <a:tr h="470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年　月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台　風　名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換算水位</a:t>
                      </a:r>
                      <a:endParaRPr kumimoji="1" lang="en-US" altLang="ja-JP" sz="2000" dirty="0" smtClean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 algn="ctr"/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(A.P.)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</a:tr>
              <a:tr h="56199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昭和</a:t>
                      </a:r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9</a:t>
                      </a:r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年</a:t>
                      </a:r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9</a:t>
                      </a:r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月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室戸台風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4.23m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昭和</a:t>
                      </a:r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34</a:t>
                      </a:r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年</a:t>
                      </a:r>
                      <a:r>
                        <a:rPr kumimoji="1" lang="en-US" altLang="ja-JP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9</a:t>
                      </a:r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月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000" dirty="0" smtClean="0"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伊勢湾台風</a:t>
                      </a:r>
                      <a:endParaRPr kumimoji="1" lang="ja-JP" altLang="en-US" sz="2000" dirty="0"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u="sng" dirty="0" smtClean="0">
                          <a:solidFill>
                            <a:srgbClr val="FF0000"/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5.02m</a:t>
                      </a:r>
                      <a:endParaRPr kumimoji="1" lang="ja-JP" altLang="en-US" sz="2000" b="1" u="sng" dirty="0">
                        <a:solidFill>
                          <a:srgbClr val="FF0000"/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</a:tr>
              <a:tr h="504056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2400" b="1" dirty="0" smtClean="0">
                          <a:solidFill>
                            <a:srgbClr val="0000FF"/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東京の高潮対策高</a:t>
                      </a:r>
                      <a:endParaRPr kumimoji="1" lang="ja-JP" altLang="en-US" sz="2400" b="1" dirty="0">
                        <a:solidFill>
                          <a:srgbClr val="0000FF"/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800" b="1" u="sng" dirty="0" smtClean="0">
                          <a:solidFill>
                            <a:srgbClr val="FF0000"/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5.10m</a:t>
                      </a:r>
                      <a:endParaRPr kumimoji="1" lang="ja-JP" altLang="en-US" sz="1800" b="1" u="sng" dirty="0">
                        <a:solidFill>
                          <a:srgbClr val="FF0000"/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正方形/長方形 5"/>
          <p:cNvSpPr/>
          <p:nvPr/>
        </p:nvSpPr>
        <p:spPr>
          <a:xfrm>
            <a:off x="179512" y="5517232"/>
            <a:ext cx="4608512" cy="4652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907704" y="6207695"/>
            <a:ext cx="5400600" cy="461665"/>
          </a:xfrm>
          <a:prstGeom prst="rect">
            <a:avLst/>
          </a:prstGeom>
          <a:solidFill>
            <a:srgbClr val="FFFFFF">
              <a:alpha val="60000"/>
            </a:srgbClr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江戸川区は、堤防に守られている！！</a:t>
            </a:r>
            <a:endParaRPr kumimoji="1" lang="ja-JP" altLang="en-US" sz="2400" b="1" dirty="0">
              <a:solidFill>
                <a:srgbClr val="FF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0" y="-27384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堤防の高さ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658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角丸四角形 32"/>
          <p:cNvSpPr>
            <a:spLocks noChangeArrowheads="1"/>
          </p:cNvSpPr>
          <p:nvPr/>
        </p:nvSpPr>
        <p:spPr bwMode="auto">
          <a:xfrm>
            <a:off x="152400" y="3164557"/>
            <a:ext cx="8824913" cy="228066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1750" algn="ctr">
            <a:solidFill>
              <a:srgbClr val="CC3300">
                <a:alpha val="45882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 sz="14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6" name="Rectangle 25"/>
          <p:cNvSpPr>
            <a:spLocks noChangeArrowheads="1"/>
          </p:cNvSpPr>
          <p:nvPr/>
        </p:nvSpPr>
        <p:spPr bwMode="auto">
          <a:xfrm>
            <a:off x="251520" y="4544690"/>
            <a:ext cx="8602920" cy="679450"/>
          </a:xfrm>
          <a:prstGeom prst="rect">
            <a:avLst/>
          </a:prstGeom>
          <a:solidFill>
            <a:srgbClr val="FFFF99"/>
          </a:solidFill>
          <a:ln w="12700" algn="ctr">
            <a:solidFill>
              <a:srgbClr val="CC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 sz="14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7" name="Rectangle 23"/>
          <p:cNvSpPr>
            <a:spLocks noChangeArrowheads="1"/>
          </p:cNvSpPr>
          <p:nvPr/>
        </p:nvSpPr>
        <p:spPr bwMode="auto">
          <a:xfrm>
            <a:off x="265807" y="3789040"/>
            <a:ext cx="8601301" cy="706438"/>
          </a:xfrm>
          <a:prstGeom prst="rect">
            <a:avLst/>
          </a:prstGeom>
          <a:solidFill>
            <a:srgbClr val="FFFF99"/>
          </a:solidFill>
          <a:ln w="12700" algn="ctr">
            <a:solidFill>
              <a:srgbClr val="CC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ja-JP" altLang="en-US" sz="14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3" name="グループ化 2"/>
          <p:cNvGrpSpPr/>
          <p:nvPr/>
        </p:nvGrpSpPr>
        <p:grpSpPr>
          <a:xfrm>
            <a:off x="242643" y="1874342"/>
            <a:ext cx="8507412" cy="690562"/>
            <a:chOff x="242643" y="1543820"/>
            <a:chExt cx="8507412" cy="690562"/>
          </a:xfrm>
        </p:grpSpPr>
        <p:sp>
          <p:nvSpPr>
            <p:cNvPr id="38919" name="Rectangle 19"/>
            <p:cNvSpPr>
              <a:spLocks noChangeArrowheads="1"/>
            </p:cNvSpPr>
            <p:nvPr/>
          </p:nvSpPr>
          <p:spPr bwMode="auto">
            <a:xfrm>
              <a:off x="242643" y="1543820"/>
              <a:ext cx="8507412" cy="690562"/>
            </a:xfrm>
            <a:prstGeom prst="rect">
              <a:avLst/>
            </a:prstGeom>
            <a:solidFill>
              <a:srgbClr val="CCECFF"/>
            </a:solidFill>
            <a:ln w="88900" cmpd="thickThin" algn="ctr">
              <a:solidFill>
                <a:srgbClr val="3333FF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ja-JP" altLang="en-US" sz="14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99334" name="Rectangle 6"/>
            <p:cNvSpPr>
              <a:spLocks noChangeArrowheads="1"/>
            </p:cNvSpPr>
            <p:nvPr/>
          </p:nvSpPr>
          <p:spPr bwMode="auto">
            <a:xfrm>
              <a:off x="850960" y="1627491"/>
              <a:ext cx="7290778" cy="523220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ja-JP" altLang="en-US" sz="2800" b="1" dirty="0">
                  <a:solidFill>
                    <a:srgbClr val="3333FF"/>
                  </a:solidFill>
                  <a:latin typeface="Arial" charset="0"/>
                </a:rPr>
                <a:t>　</a:t>
              </a:r>
              <a:r>
                <a:rPr lang="ja-JP" altLang="en-US" sz="2800" b="1" dirty="0" smtClean="0">
                  <a:solidFill>
                    <a:srgbClr val="00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できるだけ</a:t>
              </a:r>
              <a:r>
                <a:rPr lang="ja-JP" altLang="en-US" sz="2800" b="1" dirty="0" smtClean="0">
                  <a:solidFill>
                    <a:srgbClr val="FF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早期に</a:t>
              </a:r>
              <a:r>
                <a:rPr lang="ja-JP" altLang="en-US" sz="2800" b="1" dirty="0" smtClean="0">
                  <a:solidFill>
                    <a:srgbClr val="00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区外の高い土地へ</a:t>
              </a:r>
              <a:r>
                <a:rPr lang="ja-JP" altLang="en-US" sz="2800" b="1" dirty="0" smtClean="0">
                  <a:solidFill>
                    <a:srgbClr val="FF0000"/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自主避難</a:t>
              </a:r>
              <a:endParaRPr lang="ja-JP" altLang="en-US" sz="2800" b="1" dirty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99343" name="Rectangle 15"/>
          <p:cNvSpPr>
            <a:spLocks noChangeArrowheads="1"/>
          </p:cNvSpPr>
          <p:nvPr/>
        </p:nvSpPr>
        <p:spPr bwMode="auto">
          <a:xfrm>
            <a:off x="262664" y="3862065"/>
            <a:ext cx="9137810" cy="5847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ja-JP" altLang="en-US" sz="3200" dirty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区内</a:t>
            </a:r>
            <a:r>
              <a:rPr lang="ja-JP" altLang="en-US" sz="3200" dirty="0" smtClean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の</a:t>
            </a:r>
            <a:r>
              <a:rPr lang="ja-JP" altLang="en-US" sz="3200" dirty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小・中学校</a:t>
            </a:r>
            <a:r>
              <a:rPr lang="ja-JP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　</a:t>
            </a:r>
            <a:r>
              <a:rPr lang="ja-JP" altLang="en-US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→　</a:t>
            </a:r>
            <a:r>
              <a:rPr lang="ja-JP" altLang="en-US" sz="30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区民</a:t>
            </a:r>
            <a:r>
              <a:rPr lang="ja-JP" altLang="en-US" sz="3000" dirty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全員を収容</a:t>
            </a:r>
            <a:r>
              <a:rPr lang="ja-JP" altLang="en-US" sz="30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できない</a:t>
            </a:r>
            <a:endParaRPr lang="ja-JP" altLang="en-US" sz="3000" b="1" dirty="0">
              <a:solidFill>
                <a:srgbClr val="000000"/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99349" name="Rectangle 21"/>
          <p:cNvSpPr>
            <a:spLocks noChangeArrowheads="1"/>
          </p:cNvSpPr>
          <p:nvPr/>
        </p:nvSpPr>
        <p:spPr bwMode="auto">
          <a:xfrm>
            <a:off x="262664" y="4600253"/>
            <a:ext cx="7333672" cy="5847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ja-JP" altLang="en-US" sz="3200" dirty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地域防災拠点へ</a:t>
            </a:r>
            <a:r>
              <a:rPr lang="ja-JP" altLang="en-US" sz="3200" dirty="0" smtClean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</a:rPr>
              <a:t>避難</a:t>
            </a:r>
            <a:r>
              <a:rPr lang="ja-JP" alt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　</a:t>
            </a:r>
            <a:r>
              <a:rPr lang="ja-JP" altLang="en-US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→　</a:t>
            </a:r>
            <a:r>
              <a:rPr lang="ja-JP" altLang="en-US" sz="3000" dirty="0" smtClean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雨ざらし</a:t>
            </a:r>
            <a:r>
              <a:rPr lang="ja-JP" altLang="en-US" sz="3000" dirty="0">
                <a:solidFill>
                  <a:srgbClr val="000000"/>
                </a:solidFill>
                <a:latin typeface="ＭＳ ゴシック" pitchFamily="49" charset="-128"/>
                <a:ea typeface="ＭＳ ゴシック" pitchFamily="49" charset="-128"/>
              </a:rPr>
              <a:t>覚悟</a:t>
            </a:r>
            <a:endParaRPr lang="ja-JP" altLang="en-US" sz="3000" b="1" dirty="0">
              <a:solidFill>
                <a:srgbClr val="000000"/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38926" name="Rectangle 26"/>
          <p:cNvSpPr>
            <a:spLocks noChangeArrowheads="1"/>
          </p:cNvSpPr>
          <p:nvPr/>
        </p:nvSpPr>
        <p:spPr bwMode="auto">
          <a:xfrm>
            <a:off x="298028" y="5445224"/>
            <a:ext cx="7226300" cy="522287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800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避難する時間的余裕がない場合は</a:t>
            </a:r>
            <a:endParaRPr lang="ja-JP" altLang="en-US" sz="2800" dirty="0">
              <a:solidFill>
                <a:srgbClr val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8929" name="Rectangle 26"/>
          <p:cNvSpPr>
            <a:spLocks noChangeArrowheads="1"/>
          </p:cNvSpPr>
          <p:nvPr/>
        </p:nvSpPr>
        <p:spPr bwMode="auto">
          <a:xfrm>
            <a:off x="298028" y="2648843"/>
            <a:ext cx="8471322" cy="492125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600" dirty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区外へ避難</a:t>
            </a:r>
            <a:r>
              <a:rPr lang="ja-JP" altLang="en-US" sz="2600" dirty="0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できなかった場合は </a:t>
            </a:r>
            <a:r>
              <a:rPr lang="ja-JP" altLang="en-US" sz="2600" dirty="0" err="1" smtClean="0">
                <a:solidFill>
                  <a:srgbClr val="000000"/>
                </a:solidFill>
                <a:latin typeface="HG丸ｺﾞｼｯｸM-PRO" pitchFamily="50" charset="-128"/>
                <a:ea typeface="HG丸ｺﾞｼｯｸM-PRO" pitchFamily="50" charset="-128"/>
              </a:rPr>
              <a:t>。。。</a:t>
            </a:r>
            <a:r>
              <a:rPr lang="ja-JP" altLang="en-US" sz="2600" dirty="0" smtClean="0">
                <a:solidFill>
                  <a:srgbClr val="000000"/>
                </a:solidFill>
                <a:latin typeface="Arial" charset="0"/>
              </a:rPr>
              <a:t>　</a:t>
            </a:r>
            <a:endParaRPr lang="ja-JP" altLang="en-US" sz="2600" b="1" u="sng" dirty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64796" y="836712"/>
            <a:ext cx="3499092" cy="432048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20151" y="868650"/>
            <a:ext cx="3343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dirty="0" smtClean="0">
                <a:solidFill>
                  <a:schemeClr val="bg1"/>
                </a:solidFill>
                <a:latin typeface="HG創英角ｺﾞｼｯｸUB" pitchFamily="49" charset="-128"/>
                <a:ea typeface="HG創英角ｺﾞｼｯｸUB" pitchFamily="49" charset="-128"/>
              </a:rPr>
              <a:t>大規模な水害（外水氾濫）</a:t>
            </a:r>
            <a:endParaRPr kumimoji="1" lang="ja-JP" altLang="en-US" sz="2000" dirty="0">
              <a:solidFill>
                <a:schemeClr val="bg1"/>
              </a:solidFill>
              <a:latin typeface="HG創英角ｺﾞｼｯｸUB" pitchFamily="49" charset="-128"/>
              <a:ea typeface="HG創英角ｺﾞｼｯｸUB" pitchFamily="49" charset="-128"/>
            </a:endParaRP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220151" y="1321872"/>
            <a:ext cx="2808312" cy="492125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600" b="1" u="sng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原則　広域避難</a:t>
            </a:r>
            <a:endParaRPr lang="ja-JP" altLang="en-US" sz="2600" b="1" u="sng" dirty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9" name="Rectangle 26"/>
          <p:cNvSpPr>
            <a:spLocks noChangeArrowheads="1"/>
          </p:cNvSpPr>
          <p:nvPr/>
        </p:nvSpPr>
        <p:spPr bwMode="auto">
          <a:xfrm>
            <a:off x="220151" y="3224907"/>
            <a:ext cx="2808312" cy="492125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600" b="1" dirty="0" smtClean="0">
                <a:solidFill>
                  <a:schemeClr val="bg2">
                    <a:lumMod val="50000"/>
                  </a:schemeClr>
                </a:solidFill>
                <a:latin typeface="HGP創英角ｺﾞｼｯｸUB" pitchFamily="50" charset="-128"/>
                <a:ea typeface="HGP創英角ｺﾞｼｯｸUB" pitchFamily="50" charset="-128"/>
              </a:rPr>
              <a:t>●　区内避難</a:t>
            </a:r>
            <a:endParaRPr lang="ja-JP" altLang="en-US" sz="2600" b="1" dirty="0">
              <a:solidFill>
                <a:schemeClr val="bg2">
                  <a:lumMod val="50000"/>
                </a:schemeClr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0" name="Rectangle 26"/>
          <p:cNvSpPr>
            <a:spLocks noChangeArrowheads="1"/>
          </p:cNvSpPr>
          <p:nvPr/>
        </p:nvSpPr>
        <p:spPr bwMode="auto">
          <a:xfrm>
            <a:off x="3275855" y="3212976"/>
            <a:ext cx="4320481" cy="492125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ja-JP" altLang="en-US" sz="2600" dirty="0" smtClean="0">
                <a:solidFill>
                  <a:schemeClr val="bg2">
                    <a:lumMod val="50000"/>
                  </a:schemeClr>
                </a:solidFill>
                <a:latin typeface="ＭＳ ゴシック" pitchFamily="49" charset="-128"/>
                <a:ea typeface="ＭＳ ゴシック" pitchFamily="49" charset="-128"/>
              </a:rPr>
              <a:t>飲料水や食料等を携行する</a:t>
            </a:r>
            <a:endParaRPr lang="ja-JP" altLang="en-US" sz="2600" dirty="0">
              <a:solidFill>
                <a:schemeClr val="bg2">
                  <a:lumMod val="50000"/>
                </a:schemeClr>
              </a:solidFill>
              <a:latin typeface="ＭＳ ゴシック" pitchFamily="49" charset="-128"/>
              <a:ea typeface="ＭＳ ゴシック" pitchFamily="49" charset="-128"/>
            </a:endParaRPr>
          </a:p>
        </p:txBody>
      </p:sp>
      <p:grpSp>
        <p:nvGrpSpPr>
          <p:cNvPr id="5" name="グループ化 4"/>
          <p:cNvGrpSpPr/>
          <p:nvPr/>
        </p:nvGrpSpPr>
        <p:grpSpPr>
          <a:xfrm>
            <a:off x="242643" y="6000005"/>
            <a:ext cx="8499720" cy="741363"/>
            <a:chOff x="242643" y="6000005"/>
            <a:chExt cx="8499720" cy="741363"/>
          </a:xfrm>
        </p:grpSpPr>
        <p:sp>
          <p:nvSpPr>
            <p:cNvPr id="38915" name="Rectangle 30"/>
            <p:cNvSpPr>
              <a:spLocks noChangeArrowheads="1"/>
            </p:cNvSpPr>
            <p:nvPr/>
          </p:nvSpPr>
          <p:spPr bwMode="auto">
            <a:xfrm>
              <a:off x="242643" y="6000005"/>
              <a:ext cx="8499720" cy="741363"/>
            </a:xfrm>
            <a:prstGeom prst="rect">
              <a:avLst/>
            </a:prstGeom>
            <a:solidFill>
              <a:srgbClr val="FFCCCC"/>
            </a:solidFill>
            <a:ln w="12700" algn="ctr">
              <a:solidFill>
                <a:srgbClr val="CC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ja-JP" altLang="en-US" sz="14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99356" name="Rectangle 28"/>
            <p:cNvSpPr>
              <a:spLocks noChangeArrowheads="1"/>
            </p:cNvSpPr>
            <p:nvPr/>
          </p:nvSpPr>
          <p:spPr bwMode="auto">
            <a:xfrm>
              <a:off x="2555776" y="6139854"/>
              <a:ext cx="6062878" cy="461665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rgbClr val="FFFFFF">
                  <a:gamma/>
                  <a:shade val="60000"/>
                  <a:invGamma/>
                </a:srgbClr>
              </a:prstShdw>
            </a:effectLst>
            <a:ex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ja-JP" altLang="en-US" sz="2400" b="1" dirty="0">
                  <a:solidFill>
                    <a:srgbClr val="CC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G丸ｺﾞｼｯｸM-PRO" pitchFamily="50" charset="-128"/>
                  <a:ea typeface="HG丸ｺﾞｼｯｸM-PRO" pitchFamily="50" charset="-128"/>
                </a:rPr>
                <a:t>とにかく近くの堅牢な高層建物へ駆け込む</a:t>
              </a:r>
            </a:p>
          </p:txBody>
        </p:sp>
        <p:sp>
          <p:nvSpPr>
            <p:cNvPr id="31" name="Rectangle 26"/>
            <p:cNvSpPr>
              <a:spLocks noChangeArrowheads="1"/>
            </p:cNvSpPr>
            <p:nvPr/>
          </p:nvSpPr>
          <p:spPr bwMode="auto">
            <a:xfrm>
              <a:off x="251520" y="6124624"/>
              <a:ext cx="2808312" cy="492125"/>
            </a:xfrm>
            <a:prstGeom prst="rect">
              <a:avLst/>
            </a:prstGeom>
            <a:noFill/>
            <a:ln w="38100" algn="ctr">
              <a:noFill/>
              <a:prstDash val="sysDash"/>
              <a:miter lim="800000"/>
              <a:headEnd/>
              <a:tailEnd/>
            </a:ln>
            <a:effectLst>
              <a:prstShdw prst="shdw17" dist="17961" dir="2700000">
                <a:srgbClr val="999999"/>
              </a:prstShdw>
            </a:effectLst>
          </p:spPr>
          <p:txBody>
            <a:bodyPr wrap="square"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ja-JP" altLang="en-US" sz="2600" b="1" dirty="0" smtClean="0">
                  <a:solidFill>
                    <a:schemeClr val="bg2">
                      <a:lumMod val="50000"/>
                    </a:schemeClr>
                  </a:solidFill>
                  <a:latin typeface="HGP創英角ｺﾞｼｯｸUB" pitchFamily="50" charset="-128"/>
                  <a:ea typeface="HGP創英角ｺﾞｼｯｸUB" pitchFamily="50" charset="-128"/>
                </a:rPr>
                <a:t>●　垂直避難</a:t>
              </a:r>
              <a:endParaRPr lang="ja-JP" altLang="en-US" sz="2600" b="1" dirty="0">
                <a:solidFill>
                  <a:schemeClr val="bg2">
                    <a:lumMod val="50000"/>
                  </a:schemeClr>
                </a:solidFill>
                <a:latin typeface="HGP創英角ｺﾞｼｯｸUB" pitchFamily="50" charset="-128"/>
                <a:ea typeface="HGP創英角ｺﾞｼｯｸUB" pitchFamily="50" charset="-128"/>
              </a:endParaRPr>
            </a:p>
          </p:txBody>
        </p:sp>
      </p:grpSp>
      <p:sp>
        <p:nvSpPr>
          <p:cNvPr id="26" name="タイトル 1"/>
          <p:cNvSpPr txBox="1">
            <a:spLocks/>
          </p:cNvSpPr>
          <p:nvPr/>
        </p:nvSpPr>
        <p:spPr>
          <a:xfrm>
            <a:off x="0" y="-27384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水害のときは、どうすればいいの？</a:t>
            </a:r>
          </a:p>
        </p:txBody>
      </p:sp>
      <p:sp>
        <p:nvSpPr>
          <p:cNvPr id="22" name="Rectangle 26"/>
          <p:cNvSpPr>
            <a:spLocks noChangeArrowheads="1"/>
          </p:cNvSpPr>
          <p:nvPr/>
        </p:nvSpPr>
        <p:spPr bwMode="auto">
          <a:xfrm>
            <a:off x="3861515" y="1080299"/>
            <a:ext cx="5115797" cy="492443"/>
          </a:xfrm>
          <a:prstGeom prst="rect">
            <a:avLst/>
          </a:prstGeom>
          <a:noFill/>
          <a:ln w="38100" algn="ctr">
            <a:noFill/>
            <a:prstDash val="sysDash"/>
            <a:miter lim="800000"/>
            <a:headEnd/>
            <a:tailEnd/>
          </a:ln>
          <a:effectLst>
            <a:prstShdw prst="shdw17" dist="17961" dir="2700000">
              <a:srgbClr val="999999"/>
            </a:prst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ja-JP" sz="2600" b="1" u="sng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※</a:t>
            </a:r>
            <a:r>
              <a:rPr lang="ja-JP" altLang="en-US" sz="2600" b="1" u="sng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２週間程度水は捌けません</a:t>
            </a:r>
            <a:endParaRPr lang="ja-JP" altLang="en-US" sz="2600" b="1" u="sng" dirty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79001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nimBg="1"/>
      <p:bldP spid="38916" grpId="0" animBg="1"/>
      <p:bldP spid="38917" grpId="0" animBg="1"/>
      <p:bldP spid="99343" grpId="0"/>
      <p:bldP spid="99349" grpId="0"/>
      <p:bldP spid="38926" grpId="0"/>
      <p:bldP spid="38929" grpId="0"/>
      <p:bldP spid="24" grpId="0" animBg="1"/>
      <p:bldP spid="25" grpId="0"/>
      <p:bldP spid="27" grpId="0"/>
      <p:bldP spid="27" grpId="1"/>
      <p:bldP spid="29" grpId="0"/>
      <p:bldP spid="30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コンテンツ プレースホルダー 5"/>
          <p:cNvSpPr txBox="1">
            <a:spLocks noGrp="1"/>
          </p:cNvSpPr>
          <p:nvPr>
            <p:ph idx="1"/>
          </p:nvPr>
        </p:nvSpPr>
        <p:spPr>
          <a:xfrm>
            <a:off x="177421" y="1484784"/>
            <a:ext cx="8816454" cy="487210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lvl="8" indent="0">
              <a:lnSpc>
                <a:spcPts val="4100"/>
              </a:lnSpc>
              <a:buNone/>
              <a:tabLst>
                <a:tab pos="1341438" algn="l"/>
              </a:tabLst>
            </a:pP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・台風が巨大化傾向にある。</a:t>
            </a:r>
            <a:endParaRPr lang="en-US" altLang="ja-JP" sz="32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lvl="8" indent="0">
              <a:buNone/>
              <a:tabLst>
                <a:tab pos="1341438" algn="l"/>
              </a:tabLst>
            </a:pPr>
            <a:endParaRPr lang="en-US" altLang="ja-JP" sz="8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indent="0">
              <a:lnSpc>
                <a:spcPts val="4100"/>
              </a:lnSpc>
              <a:buNone/>
              <a:tabLst>
                <a:tab pos="1341438" algn="l"/>
              </a:tabLst>
            </a:pP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・自治体単独での対応が不可能</a:t>
            </a:r>
            <a:endParaRPr lang="en-US" altLang="ja-JP" sz="32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indent="0">
              <a:lnSpc>
                <a:spcPts val="4100"/>
              </a:lnSpc>
              <a:buNone/>
              <a:tabLst>
                <a:tab pos="1341438" algn="l"/>
              </a:tabLst>
            </a:pPr>
            <a:r>
              <a:rPr lang="ja-JP" altLang="en-US" dirty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な規模の災害が想定される。</a:t>
            </a:r>
            <a:endParaRPr lang="en-US" altLang="ja-JP" sz="32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indent="0">
              <a:lnSpc>
                <a:spcPts val="4100"/>
              </a:lnSpc>
              <a:buNone/>
              <a:tabLst>
                <a:tab pos="1341438" algn="l"/>
              </a:tabLst>
            </a:pPr>
            <a:endParaRPr lang="en-US" altLang="ja-JP" sz="32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indent="0">
              <a:lnSpc>
                <a:spcPct val="150000"/>
              </a:lnSpc>
              <a:buNone/>
              <a:tabLst>
                <a:tab pos="1341438" algn="l"/>
              </a:tabLst>
            </a:pP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・隣接自治体が連携し対応する必要がある。</a:t>
            </a:r>
            <a:endParaRPr lang="en-US" altLang="ja-JP" sz="32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indent="0">
              <a:lnSpc>
                <a:spcPts val="4100"/>
              </a:lnSpc>
              <a:buNone/>
              <a:tabLst>
                <a:tab pos="1341438" algn="l"/>
              </a:tabLst>
            </a:pPr>
            <a:r>
              <a:rPr lang="ja-JP" altLang="en-US" dirty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（広域的な避難勧告の発令、受け入れ先確保）</a:t>
            </a:r>
            <a:endParaRPr lang="en-US" altLang="ja-JP" dirty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lvl="8" indent="0">
              <a:buNone/>
              <a:tabLst>
                <a:tab pos="1341438" algn="l"/>
              </a:tabLst>
            </a:pPr>
            <a:endParaRPr lang="en-US" altLang="ja-JP" sz="800" dirty="0" smtClean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marL="0" lvl="8" indent="0">
              <a:lnSpc>
                <a:spcPts val="4100"/>
              </a:lnSpc>
              <a:buNone/>
              <a:tabLst>
                <a:tab pos="1341438" algn="l"/>
              </a:tabLst>
            </a:pP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・</a:t>
            </a:r>
            <a:r>
              <a:rPr lang="ja-JP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行政、住民の意識・認識が</a:t>
            </a: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不足</a:t>
            </a:r>
            <a:r>
              <a:rPr lang="ja-JP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し</a:t>
            </a: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て</a:t>
            </a:r>
            <a:r>
              <a:rPr lang="ja-JP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いる</a:t>
            </a:r>
            <a:r>
              <a:rPr lang="ja-JP" altLang="en-US" sz="3200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。</a:t>
            </a:r>
            <a:endParaRPr lang="en-US" altLang="ja-JP" sz="3200" dirty="0">
              <a:solidFill>
                <a:schemeClr val="tx2">
                  <a:lumMod val="50000"/>
                  <a:lumOff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0" y="-27384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大規模水害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に関する危機とは？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8" name="Picture 8" descr="http://cache5.amana.jp/preview640/11002064439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7" t="7695" r="3339" b="3645"/>
          <a:stretch/>
        </p:blipFill>
        <p:spPr bwMode="auto">
          <a:xfrm>
            <a:off x="6084168" y="1268759"/>
            <a:ext cx="2448272" cy="233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上下矢印 2"/>
          <p:cNvSpPr/>
          <p:nvPr/>
        </p:nvSpPr>
        <p:spPr>
          <a:xfrm>
            <a:off x="3455876" y="3429000"/>
            <a:ext cx="504056" cy="7920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コネクタ 9"/>
          <p:cNvCxnSpPr/>
          <p:nvPr/>
        </p:nvCxnSpPr>
        <p:spPr>
          <a:xfrm>
            <a:off x="467544" y="2780928"/>
            <a:ext cx="518457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/>
          <p:nvPr/>
        </p:nvCxnSpPr>
        <p:spPr>
          <a:xfrm>
            <a:off x="467544" y="4792608"/>
            <a:ext cx="43924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932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グループ化 12"/>
          <p:cNvGrpSpPr/>
          <p:nvPr/>
        </p:nvGrpSpPr>
        <p:grpSpPr>
          <a:xfrm>
            <a:off x="496689" y="836712"/>
            <a:ext cx="8266631" cy="5400600"/>
            <a:chOff x="496689" y="836712"/>
            <a:chExt cx="8266631" cy="5400600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689" y="836712"/>
              <a:ext cx="8266631" cy="540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直線コネクタ 5"/>
            <p:cNvCxnSpPr/>
            <p:nvPr/>
          </p:nvCxnSpPr>
          <p:spPr>
            <a:xfrm flipV="1">
              <a:off x="1526016" y="3180311"/>
              <a:ext cx="1617514" cy="1356821"/>
            </a:xfrm>
            <a:prstGeom prst="line">
              <a:avLst/>
            </a:prstGeom>
            <a:ln w="31750"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 flipH="1" flipV="1">
              <a:off x="4466951" y="3180311"/>
              <a:ext cx="441140" cy="1603515"/>
            </a:xfrm>
            <a:prstGeom prst="line">
              <a:avLst/>
            </a:prstGeom>
            <a:ln w="31750">
              <a:solidFill>
                <a:srgbClr val="FFFF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矢印コネクタ 7"/>
            <p:cNvCxnSpPr/>
            <p:nvPr/>
          </p:nvCxnSpPr>
          <p:spPr>
            <a:xfrm flipH="1" flipV="1">
              <a:off x="6978704" y="3351989"/>
              <a:ext cx="441140" cy="630079"/>
            </a:xfrm>
            <a:prstGeom prst="straightConnector1">
              <a:avLst/>
            </a:prstGeom>
            <a:ln w="38100">
              <a:solidFill>
                <a:srgbClr val="002060"/>
              </a:solidFill>
              <a:headEnd w="lg" len="lg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テキスト ボックス 8"/>
            <p:cNvSpPr txBox="1"/>
            <p:nvPr/>
          </p:nvSpPr>
          <p:spPr>
            <a:xfrm rot="19878064">
              <a:off x="7503141" y="4054486"/>
              <a:ext cx="615553" cy="1330715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kumimoji="1" lang="ja-JP" altLang="en-US" sz="2800" dirty="0" smtClean="0">
                  <a:solidFill>
                    <a:srgbClr val="002060"/>
                  </a:solidFill>
                  <a:latin typeface="HG創英角ｺﾞｼｯｸUB" panose="020B0909000000000000" pitchFamily="49" charset="-128"/>
                  <a:ea typeface="HG創英角ｺﾞｼｯｸUB" panose="020B0909000000000000" pitchFamily="49" charset="-128"/>
                </a:rPr>
                <a:t>鬼怒川</a:t>
              </a:r>
              <a:endParaRPr kumimoji="1" lang="ja-JP" altLang="en-US" sz="2800" dirty="0">
                <a:solidFill>
                  <a:srgbClr val="00206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endParaRPr>
            </a:p>
          </p:txBody>
        </p:sp>
      </p:grpSp>
      <p:sp>
        <p:nvSpPr>
          <p:cNvPr id="11" name="テキスト ボックス 10"/>
          <p:cNvSpPr txBox="1"/>
          <p:nvPr/>
        </p:nvSpPr>
        <p:spPr>
          <a:xfrm>
            <a:off x="7264304" y="6510488"/>
            <a:ext cx="1922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dirty="0" smtClean="0"/>
              <a:t>提供：国土交通省</a:t>
            </a:r>
            <a:endParaRPr kumimoji="1" lang="ja-JP" altLang="en-US" sz="16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644280" y="6237312"/>
            <a:ext cx="2439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1600" dirty="0" smtClean="0"/>
              <a:t>被災状況（拡大写真）</a:t>
            </a:r>
            <a:endParaRPr kumimoji="1" lang="ja-JP" altLang="en-US" sz="1600" dirty="0"/>
          </a:p>
        </p:txBody>
      </p:sp>
      <p:sp>
        <p:nvSpPr>
          <p:cNvPr id="14" name="タイトル 1"/>
          <p:cNvSpPr txBox="1">
            <a:spLocks/>
          </p:cNvSpPr>
          <p:nvPr/>
        </p:nvSpPr>
        <p:spPr>
          <a:xfrm>
            <a:off x="0" y="-27384"/>
            <a:ext cx="9144000" cy="8640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鬼怒川の氾濫に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ついて </a:t>
            </a:r>
            <a:r>
              <a:rPr lang="ja-JP" altLang="en-US" sz="2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平成２７年９月１０日発生</a:t>
            </a:r>
            <a:endParaRPr lang="ja-JP" altLang="en-US" sz="2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403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98" y="836712"/>
            <a:ext cx="856493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線コネクタ 5"/>
          <p:cNvCxnSpPr/>
          <p:nvPr/>
        </p:nvCxnSpPr>
        <p:spPr>
          <a:xfrm flipH="1">
            <a:off x="2943800" y="3326248"/>
            <a:ext cx="221893" cy="60386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/>
          <p:nvPr/>
        </p:nvCxnSpPr>
        <p:spPr>
          <a:xfrm flipH="1">
            <a:off x="3425161" y="3434240"/>
            <a:ext cx="221893" cy="60386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>
            <a:off x="2972562" y="3834899"/>
            <a:ext cx="481361" cy="107992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 rot="920056">
            <a:off x="2454413" y="4016344"/>
            <a:ext cx="1195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決壊箇所</a:t>
            </a:r>
            <a:endParaRPr kumimoji="1" lang="ja-JP" altLang="en-US" dirty="0">
              <a:solidFill>
                <a:srgbClr val="FF000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</a:endParaRPr>
          </a:p>
        </p:txBody>
      </p:sp>
      <p:cxnSp>
        <p:nvCxnSpPr>
          <p:cNvPr id="14" name="直線矢印コネクタ 13"/>
          <p:cNvCxnSpPr/>
          <p:nvPr/>
        </p:nvCxnSpPr>
        <p:spPr>
          <a:xfrm>
            <a:off x="5079961" y="4869160"/>
            <a:ext cx="887571" cy="217147"/>
          </a:xfrm>
          <a:prstGeom prst="straightConnector1">
            <a:avLst/>
          </a:prstGeom>
          <a:ln w="41275">
            <a:solidFill>
              <a:srgbClr val="002060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 rot="920056">
            <a:off x="3964253" y="4562037"/>
            <a:ext cx="1327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>
                <a:solidFill>
                  <a:srgbClr val="00206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鬼怒川</a:t>
            </a:r>
            <a:endParaRPr kumimoji="1" lang="ja-JP" altLang="en-US" sz="2000" dirty="0">
              <a:solidFill>
                <a:srgbClr val="002060"/>
              </a:solidFill>
              <a:latin typeface="HG創英角ｺﾞｼｯｸUB" panose="020B0909000000000000" pitchFamily="49" charset="-128"/>
              <a:ea typeface="HG創英角ｺﾞｼｯｸUB" panose="020B0909000000000000" pitchFamily="49" charset="-128"/>
            </a:endParaRPr>
          </a:p>
        </p:txBody>
      </p:sp>
      <p:sp>
        <p:nvSpPr>
          <p:cNvPr id="13" name="タイトル 1"/>
          <p:cNvSpPr txBox="1">
            <a:spLocks/>
          </p:cNvSpPr>
          <p:nvPr/>
        </p:nvSpPr>
        <p:spPr>
          <a:xfrm>
            <a:off x="0" y="-27384"/>
            <a:ext cx="9144000" cy="8640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鬼怒川の氾濫に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ついて </a:t>
            </a:r>
            <a:r>
              <a:rPr lang="ja-JP" altLang="en-US" sz="2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平成２７年９月１０日発生</a:t>
            </a:r>
            <a:endParaRPr lang="ja-JP" altLang="en-US" sz="2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264304" y="6510488"/>
            <a:ext cx="1922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dirty="0" smtClean="0"/>
              <a:t>提供：国土交通省</a:t>
            </a:r>
            <a:endParaRPr kumimoji="1" lang="ja-JP" altLang="en-US" sz="16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3644280" y="6237312"/>
            <a:ext cx="2439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1600" dirty="0" smtClean="0"/>
              <a:t>被災状況（拡大写真）</a:t>
            </a:r>
            <a:endParaRPr kumimoji="1" lang="ja-JP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9863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グループ化 17"/>
          <p:cNvGrpSpPr/>
          <p:nvPr/>
        </p:nvGrpSpPr>
        <p:grpSpPr>
          <a:xfrm>
            <a:off x="312737" y="980728"/>
            <a:ext cx="4259263" cy="1317625"/>
            <a:chOff x="312737" y="980728"/>
            <a:chExt cx="4259263" cy="1317625"/>
          </a:xfrm>
        </p:grpSpPr>
        <p:sp>
          <p:nvSpPr>
            <p:cNvPr id="9" name="正方形/長方形 8"/>
            <p:cNvSpPr/>
            <p:nvPr/>
          </p:nvSpPr>
          <p:spPr>
            <a:xfrm>
              <a:off x="390545" y="980728"/>
              <a:ext cx="4181455" cy="1317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737" y="980728"/>
              <a:ext cx="4259263" cy="1317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9" name="グループ化 18"/>
          <p:cNvGrpSpPr/>
          <p:nvPr/>
        </p:nvGrpSpPr>
        <p:grpSpPr>
          <a:xfrm>
            <a:off x="1763688" y="2348880"/>
            <a:ext cx="4295776" cy="1362824"/>
            <a:chOff x="1763688" y="2348880"/>
            <a:chExt cx="4295776" cy="1362824"/>
          </a:xfrm>
        </p:grpSpPr>
        <p:sp>
          <p:nvSpPr>
            <p:cNvPr id="11" name="正方形/長方形 10"/>
            <p:cNvSpPr/>
            <p:nvPr/>
          </p:nvSpPr>
          <p:spPr>
            <a:xfrm>
              <a:off x="1878009" y="2348880"/>
              <a:ext cx="4181455" cy="13628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2348880"/>
              <a:ext cx="4295776" cy="1354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グループ化 19"/>
          <p:cNvGrpSpPr/>
          <p:nvPr/>
        </p:nvGrpSpPr>
        <p:grpSpPr>
          <a:xfrm>
            <a:off x="3331293" y="3795001"/>
            <a:ext cx="4337051" cy="1394983"/>
            <a:chOff x="3177391" y="3795001"/>
            <a:chExt cx="4337051" cy="1394983"/>
          </a:xfrm>
        </p:grpSpPr>
        <p:sp>
          <p:nvSpPr>
            <p:cNvPr id="12" name="正方形/長方形 11"/>
            <p:cNvSpPr/>
            <p:nvPr/>
          </p:nvSpPr>
          <p:spPr>
            <a:xfrm>
              <a:off x="3177391" y="3795001"/>
              <a:ext cx="4337051" cy="139498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" name="Picture 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7391" y="3795001"/>
              <a:ext cx="4337051" cy="1358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1" name="グループ化 20"/>
          <p:cNvGrpSpPr/>
          <p:nvPr/>
        </p:nvGrpSpPr>
        <p:grpSpPr>
          <a:xfrm>
            <a:off x="4541143" y="5170189"/>
            <a:ext cx="4351337" cy="1427163"/>
            <a:chOff x="4340895" y="5153901"/>
            <a:chExt cx="4351337" cy="1427163"/>
          </a:xfrm>
        </p:grpSpPr>
        <p:sp>
          <p:nvSpPr>
            <p:cNvPr id="13" name="正方形/長方形 12"/>
            <p:cNvSpPr/>
            <p:nvPr/>
          </p:nvSpPr>
          <p:spPr>
            <a:xfrm>
              <a:off x="4441360" y="5263439"/>
              <a:ext cx="4246086" cy="13176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Picture 8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0895" y="5153901"/>
              <a:ext cx="4351337" cy="1427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屈折矢印 7"/>
          <p:cNvSpPr/>
          <p:nvPr/>
        </p:nvSpPr>
        <p:spPr>
          <a:xfrm rot="5400000">
            <a:off x="899591" y="2421182"/>
            <a:ext cx="842965" cy="792088"/>
          </a:xfrm>
          <a:prstGeom prst="bentUpArrow">
            <a:avLst>
              <a:gd name="adj1" fmla="val 34620"/>
              <a:gd name="adj2" fmla="val 30772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屈折矢印 13"/>
          <p:cNvSpPr/>
          <p:nvPr/>
        </p:nvSpPr>
        <p:spPr>
          <a:xfrm rot="5400000">
            <a:off x="2324200" y="3896085"/>
            <a:ext cx="842965" cy="792088"/>
          </a:xfrm>
          <a:prstGeom prst="bentUpArrow">
            <a:avLst>
              <a:gd name="adj1" fmla="val 34620"/>
              <a:gd name="adj2" fmla="val 30772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屈折矢印 14"/>
          <p:cNvSpPr/>
          <p:nvPr/>
        </p:nvSpPr>
        <p:spPr>
          <a:xfrm rot="5400000">
            <a:off x="3621153" y="5295806"/>
            <a:ext cx="842965" cy="792088"/>
          </a:xfrm>
          <a:prstGeom prst="bentUpArrow">
            <a:avLst>
              <a:gd name="adj1" fmla="val 34620"/>
              <a:gd name="adj2" fmla="val 30772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タイトル 1"/>
          <p:cNvSpPr txBox="1">
            <a:spLocks/>
          </p:cNvSpPr>
          <p:nvPr/>
        </p:nvSpPr>
        <p:spPr>
          <a:xfrm>
            <a:off x="0" y="-27384"/>
            <a:ext cx="9144000" cy="8640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鬼怒川の氾濫に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ついて </a:t>
            </a:r>
            <a:r>
              <a:rPr lang="ja-JP" altLang="en-US" sz="2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平成２７年９月１０日発生</a:t>
            </a:r>
            <a:endParaRPr lang="ja-JP" altLang="en-US" sz="2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7" name="タイトル 1"/>
          <p:cNvSpPr txBox="1">
            <a:spLocks/>
          </p:cNvSpPr>
          <p:nvPr/>
        </p:nvSpPr>
        <p:spPr>
          <a:xfrm>
            <a:off x="5449405" y="981790"/>
            <a:ext cx="3511700" cy="706090"/>
          </a:xfrm>
          <a:prstGeom prst="rect">
            <a:avLst/>
          </a:prstGeom>
          <a:solidFill>
            <a:srgbClr val="0000CC"/>
          </a:solidFill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28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越水破壊の</a:t>
            </a:r>
            <a:r>
              <a:rPr lang="ja-JP" altLang="en-US" sz="2800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メカニズム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35495" y="6381328"/>
            <a:ext cx="5413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00" b="1" dirty="0" smtClean="0">
                <a:latin typeface="HGP教科書体" panose="02020600000000000000" pitchFamily="18" charset="-128"/>
                <a:ea typeface="HGP教科書体" panose="02020600000000000000" pitchFamily="18" charset="-128"/>
              </a:rPr>
              <a:t>出典：</a:t>
            </a:r>
            <a:r>
              <a:rPr lang="zh-TW" altLang="en-US" sz="1400" b="1" dirty="0" smtClean="0">
                <a:latin typeface="HGP教科書体" panose="02020600000000000000" pitchFamily="18" charset="-128"/>
                <a:ea typeface="HGP教科書体" panose="02020600000000000000" pitchFamily="18" charset="-128"/>
              </a:rPr>
              <a:t>国土交通省関東地方整備局</a:t>
            </a:r>
            <a:r>
              <a:rPr lang="ja-JP" altLang="en-US" sz="1400" b="1" dirty="0" smtClean="0">
                <a:latin typeface="HGP教科書体" panose="02020600000000000000" pitchFamily="18" charset="-128"/>
                <a:ea typeface="HGP教科書体" panose="02020600000000000000" pitchFamily="18" charset="-128"/>
              </a:rPr>
              <a:t>　</a:t>
            </a:r>
            <a:r>
              <a:rPr lang="ja-JP" altLang="en-US" sz="1400" b="1" kern="0" dirty="0" smtClean="0">
                <a:latin typeface="HGP教科書体" panose="02020600000000000000" pitchFamily="18" charset="-128"/>
                <a:ea typeface="HGP教科書体" panose="02020600000000000000" pitchFamily="18" charset="-128"/>
              </a:rPr>
              <a:t>鬼怒</a:t>
            </a:r>
            <a:r>
              <a:rPr lang="ja-JP" altLang="en-US" sz="1400" b="1" kern="0" dirty="0">
                <a:latin typeface="HGP教科書体" panose="02020600000000000000" pitchFamily="18" charset="-128"/>
                <a:ea typeface="HGP教科書体" panose="02020600000000000000" pitchFamily="18" charset="-128"/>
              </a:rPr>
              <a:t>川堤防調査委員会</a:t>
            </a:r>
            <a:endParaRPr kumimoji="1" lang="ja-JP" altLang="en-US" sz="1400" b="1" dirty="0">
              <a:latin typeface="HGP教科書体" panose="02020600000000000000" pitchFamily="18" charset="-128"/>
              <a:ea typeface="HGP教科書体" panose="02020600000000000000" pitchFamily="18" charset="-128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779912" y="1165558"/>
            <a:ext cx="833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鬼怒川</a:t>
            </a:r>
            <a:endParaRPr kumimoji="1" lang="ja-JP" altLang="en-US" sz="1600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8054639" y="5334296"/>
            <a:ext cx="833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鬼怒川</a:t>
            </a:r>
            <a:endParaRPr kumimoji="1" lang="ja-JP" altLang="en-US" sz="1600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845776" y="4005064"/>
            <a:ext cx="833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鬼怒川</a:t>
            </a:r>
            <a:endParaRPr kumimoji="1" lang="ja-JP" altLang="en-US" sz="1600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251113" y="2514382"/>
            <a:ext cx="833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鬼怒川</a:t>
            </a:r>
            <a:endParaRPr kumimoji="1" lang="ja-JP" altLang="en-US" sz="1600" b="1" dirty="0">
              <a:latin typeface="ＭＳ Ｐゴシック" panose="020B0600070205080204" pitchFamily="50" charset="-128"/>
              <a:ea typeface="ＭＳ Ｐゴシック" panose="020B060007020508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7538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17" grpId="0" animBg="1"/>
      <p:bldP spid="22" grpId="0"/>
      <p:bldP spid="23" grpId="0"/>
      <p:bldP spid="24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821288"/>
            <a:ext cx="3540474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72008" y="917620"/>
            <a:ext cx="2555776" cy="523220"/>
          </a:xfrm>
          <a:prstGeom prst="rect">
            <a:avLst/>
          </a:prstGeom>
          <a:solidFill>
            <a:srgbClr val="3399FF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ysClr val="windowText" lastClr="00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浸水範囲</a:t>
            </a:r>
            <a:endParaRPr kumimoji="1" lang="ja-JP" altLang="en-US" sz="2800" b="1" dirty="0">
              <a:solidFill>
                <a:sysClr val="windowText" lastClr="000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164290" y="6453336"/>
            <a:ext cx="1922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提供：国土交通省</a:t>
            </a:r>
            <a:endParaRPr kumimoji="1" lang="ja-JP" altLang="en-US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" name="タイトル 1"/>
          <p:cNvSpPr txBox="1">
            <a:spLocks/>
          </p:cNvSpPr>
          <p:nvPr/>
        </p:nvSpPr>
        <p:spPr>
          <a:xfrm>
            <a:off x="0" y="-27384"/>
            <a:ext cx="9144000" cy="8640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鬼怒川の氾濫に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ついて </a:t>
            </a:r>
            <a:r>
              <a:rPr lang="ja-JP" altLang="en-US" sz="2000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平成２７年９月１０日発生</a:t>
            </a:r>
            <a:endParaRPr lang="ja-JP" altLang="en-US" sz="2000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00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テキスト ボックス 50"/>
          <p:cNvSpPr txBox="1"/>
          <p:nvPr/>
        </p:nvSpPr>
        <p:spPr>
          <a:xfrm>
            <a:off x="3983619" y="6453336"/>
            <a:ext cx="46313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国土交通省 関東</a:t>
            </a:r>
            <a:r>
              <a:rPr lang="zh-TW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地方</a:t>
            </a:r>
            <a:r>
              <a:rPr lang="zh-TW" altLang="en-US" sz="16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整備局 荒川</a:t>
            </a:r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下</a:t>
            </a:r>
            <a:r>
              <a:rPr lang="zh-TW" altLang="en-US" sz="16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流</a:t>
            </a:r>
            <a:r>
              <a:rPr lang="zh-TW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河川事務所</a:t>
            </a:r>
            <a:endParaRPr kumimoji="1" lang="ja-JP" altLang="en-US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zh-CN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荒川</a:t>
            </a: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の</a:t>
            </a:r>
            <a:r>
              <a:rPr lang="zh-CN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洪水</a:t>
            </a:r>
            <a:r>
              <a:rPr lang="zh-CN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浸水</a:t>
            </a:r>
            <a:r>
              <a:rPr lang="zh-CN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想定 </a:t>
            </a:r>
            <a:r>
              <a:rPr lang="zh-CN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（想定最大）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11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34727"/>
            <a:ext cx="3456384" cy="56906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92871"/>
            <a:ext cx="3096344" cy="22890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38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コンテンツ プレースホルダー 2"/>
          <p:cNvSpPr txBox="1">
            <a:spLocks/>
          </p:cNvSpPr>
          <p:nvPr/>
        </p:nvSpPr>
        <p:spPr>
          <a:xfrm>
            <a:off x="224131" y="1340768"/>
            <a:ext cx="8695733" cy="37394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kumimoji="1"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kumimoji="1"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8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趣　旨</a:t>
            </a:r>
            <a:endParaRPr lang="en-US" altLang="ja-JP" sz="2800" dirty="0" smtClean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dirty="0" smtClean="0"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u="sng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想定しうる最大規模の水害</a:t>
            </a:r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に対する避難対策を江東５区　</a:t>
            </a:r>
            <a:endParaRPr lang="en-US" altLang="ja-JP" dirty="0" smtClean="0">
              <a:solidFill>
                <a:schemeClr val="tx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dirty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が一体的かつ主体的に講じ、犠牲者ゼロの実現に向け、</a:t>
            </a:r>
            <a:endParaRPr lang="en-US" altLang="ja-JP" dirty="0" smtClean="0">
              <a:solidFill>
                <a:schemeClr val="tx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避難対応の理想像や現段階における対応方針について　</a:t>
            </a:r>
            <a:endParaRPr lang="en-US" altLang="ja-JP" dirty="0" smtClean="0">
              <a:solidFill>
                <a:schemeClr val="tx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dirty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取りまとめる。</a:t>
            </a:r>
            <a:endParaRPr lang="en-US" altLang="ja-JP" sz="2800" dirty="0" smtClean="0">
              <a:solidFill>
                <a:schemeClr val="tx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sz="2800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検討主体</a:t>
            </a:r>
            <a:endParaRPr lang="en-US" altLang="ja-JP" sz="2800" dirty="0" smtClean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r>
              <a:rPr lang="ja-JP" altLang="en-US" dirty="0" smtClean="0"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江東</a:t>
            </a:r>
            <a:r>
              <a:rPr lang="ja-JP" altLang="en-US" dirty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５</a:t>
            </a:r>
            <a:r>
              <a:rPr lang="ja-JP" altLang="en-US" dirty="0" smtClean="0">
                <a:solidFill>
                  <a:schemeClr val="tx1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区（墨田区、江東区、足立区、葛飾区、江戸川区）</a:t>
            </a:r>
            <a:endParaRPr lang="en-US" altLang="ja-JP" sz="2800" dirty="0" smtClean="0">
              <a:solidFill>
                <a:schemeClr val="tx1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24130" y="5940569"/>
            <a:ext cx="869573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solidFill>
                  <a:srgbClr val="3333CC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江東５区広域避難推進協議会</a:t>
            </a:r>
            <a:r>
              <a:rPr kumimoji="1" lang="ja-JP" altLang="en-US" sz="2400" dirty="0" smtClean="0"/>
              <a:t>　</a:t>
            </a:r>
            <a:r>
              <a:rPr kumimoji="1" lang="ja-JP" altLang="en-US" sz="2000" dirty="0" smtClean="0"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平成２８年９月～</a:t>
            </a:r>
            <a:endParaRPr kumimoji="1" lang="ja-JP" altLang="en-US" sz="2000" dirty="0"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21" name="サブタイトル 2"/>
          <p:cNvSpPr txBox="1">
            <a:spLocks/>
          </p:cNvSpPr>
          <p:nvPr/>
        </p:nvSpPr>
        <p:spPr>
          <a:xfrm>
            <a:off x="1317009" y="908720"/>
            <a:ext cx="6509982" cy="368490"/>
          </a:xfrm>
          <a:prstGeom prst="rect">
            <a:avLst/>
          </a:prstGeom>
        </p:spPr>
        <p:txBody>
          <a:bodyPr vert="horz" lIns="0" tIns="45720" rIns="0" bIns="45720" rtlCol="0">
            <a:normAutofit fontScale="775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kumimoji="1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3200" dirty="0" smtClean="0"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平成２７年１０月２７日～平成２８年８月２４日</a:t>
            </a:r>
            <a:endParaRPr lang="ja-JP" altLang="en-US" sz="3200" dirty="0"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7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</a:t>
            </a:r>
            <a:r>
              <a:rPr lang="zh-TW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江東５区</a:t>
            </a:r>
            <a:r>
              <a:rPr lang="zh-TW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大規模水害対策協議会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" name="下矢印 1"/>
          <p:cNvSpPr/>
          <p:nvPr/>
        </p:nvSpPr>
        <p:spPr>
          <a:xfrm>
            <a:off x="3635896" y="5157192"/>
            <a:ext cx="1872208" cy="6683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268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江東５区大規模水害イメージ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799728"/>
            <a:ext cx="4394264" cy="5940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5" y="883527"/>
            <a:ext cx="4158805" cy="34095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38" y="4365104"/>
            <a:ext cx="4105822" cy="238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タイムラインによる避難の呼びかけ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93128"/>
              </p:ext>
            </p:extLst>
          </p:nvPr>
        </p:nvGraphicFramePr>
        <p:xfrm>
          <a:off x="251520" y="980728"/>
          <a:ext cx="8712968" cy="5698988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728192"/>
                <a:gridCol w="6984776"/>
              </a:tblGrid>
              <a:tr h="7612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３日前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○江東５区共同で広域避難の検討を開始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○自主広域避難の呼掛け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２日前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  <a:endParaRPr kumimoji="1" lang="ja-JP" altLang="en-US" sz="2000" b="0" dirty="0">
                        <a:latin typeface="HGS創英角ﾎﾟｯﾌﾟ体" panose="040B0A00000000000000" pitchFamily="50" charset="-128"/>
                        <a:ea typeface="HGS創英角ﾎﾟｯﾌﾟ体" panose="040B0A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○休校・休園措置の検討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(30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時間前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  <a:endParaRPr kumimoji="1" lang="ja-JP" altLang="en-US" sz="2000" b="0" dirty="0">
                        <a:latin typeface="HGS創英角ﾎﾟｯﾌﾟ体" panose="040B0A00000000000000" pitchFamily="50" charset="-128"/>
                        <a:ea typeface="HGS創英角ﾎﾟｯﾌﾟ体" panose="040B0A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○江東５区共同で広域避難勧告の発表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○休校・休園措置の決定・伝達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(11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時間前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  <a:endParaRPr kumimoji="1" lang="ja-JP" altLang="en-US" sz="2000" b="0" dirty="0">
                        <a:latin typeface="HGS創英角ﾎﾟｯﾌﾟ体" panose="040B0A00000000000000" pitchFamily="50" charset="-128"/>
                        <a:ea typeface="HGS創英角ﾎﾟｯﾌﾟ体" panose="040B0A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○避難準備・高齢者等避難開始の発表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○江東５区共同で早期垂直避難勧告の発表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３時間前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  <a:endParaRPr kumimoji="1" lang="ja-JP" altLang="en-US" sz="2000" b="0" dirty="0">
                        <a:latin typeface="HGS創英角ﾎﾟｯﾌﾟ体" panose="040B0A00000000000000" pitchFamily="50" charset="-128"/>
                        <a:ea typeface="HGS創英角ﾎﾟｯﾌﾟ体" panose="040B0A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○避難勧告の発表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○江東５区共同で垂直避難勧告の発表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(</a:t>
                      </a:r>
                      <a:r>
                        <a:rPr lang="ja-JP" altLang="en-US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０時間</a:t>
                      </a:r>
                      <a:r>
                        <a:rPr lang="en-US" altLang="ja-JP" sz="2000" b="0" dirty="0" smtClean="0"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)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○避難指示（緊急）の発表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○江東５区共同で緊急避難指示</a:t>
                      </a:r>
                      <a:r>
                        <a:rPr lang="en-US" altLang="ja-JP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(</a:t>
                      </a:r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広域避難</a:t>
                      </a:r>
                      <a:r>
                        <a:rPr lang="en-US" altLang="ja-JP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)</a:t>
                      </a:r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の発表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1228">
                <a:tc>
                  <a:txBody>
                    <a:bodyPr/>
                    <a:lstStyle/>
                    <a:p>
                      <a:r>
                        <a:rPr lang="ja-JP" altLang="en-US" sz="2000" b="0" dirty="0" smtClean="0">
                          <a:solidFill>
                            <a:srgbClr val="FF0000"/>
                          </a:solidFill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　氾濫発生</a:t>
                      </a:r>
                      <a:r>
                        <a:rPr lang="en-US" altLang="ja-JP" sz="2000" b="0" dirty="0" smtClean="0">
                          <a:solidFill>
                            <a:srgbClr val="FF0000"/>
                          </a:solidFill>
                          <a:latin typeface="HGS創英角ﾎﾟｯﾌﾟ体" panose="040B0A00000000000000" pitchFamily="50" charset="-128"/>
                          <a:ea typeface="HGS創英角ﾎﾟｯﾌﾟ体" panose="040B0A00000000000000" pitchFamily="50" charset="-128"/>
                        </a:rPr>
                        <a:t>!!</a:t>
                      </a:r>
                      <a:endParaRPr kumimoji="1" lang="ja-JP" altLang="en-US" sz="2000" b="0" dirty="0">
                        <a:latin typeface="HGS創英角ﾎﾟｯﾌﾟ体" panose="040B0A00000000000000" pitchFamily="50" charset="-128"/>
                        <a:ea typeface="HGS創英角ﾎﾟｯﾌﾟ体" panose="040B0A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○はん濫情報提供</a:t>
                      </a:r>
                      <a:endParaRPr kumimoji="1" lang="en-US" altLang="ja-JP" sz="2400" dirty="0" smtClean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r>
                        <a:rPr lang="ja-JP" altLang="en-US" sz="2400" b="1" dirty="0" smtClean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○応急対策、広域支援・連携の要請</a:t>
                      </a:r>
                      <a:endParaRPr kumimoji="1" lang="ja-JP" altLang="en-US" sz="2400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下矢印 7"/>
          <p:cNvSpPr/>
          <p:nvPr/>
        </p:nvSpPr>
        <p:spPr>
          <a:xfrm>
            <a:off x="296622" y="1052736"/>
            <a:ext cx="288032" cy="5544616"/>
          </a:xfrm>
          <a:prstGeom prst="downArrow">
            <a:avLst>
              <a:gd name="adj1" fmla="val 50000"/>
              <a:gd name="adj2" fmla="val 772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107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1"/>
          <p:cNvSpPr>
            <a:spLocks noGrp="1"/>
          </p:cNvSpPr>
          <p:nvPr>
            <p:ph type="ctrTitle"/>
          </p:nvPr>
        </p:nvSpPr>
        <p:spPr>
          <a:xfrm>
            <a:off x="0" y="2708920"/>
            <a:ext cx="9147038" cy="1368152"/>
          </a:xfrm>
        </p:spPr>
        <p:txBody>
          <a:bodyPr>
            <a:normAutofit/>
          </a:bodyPr>
          <a:lstStyle/>
          <a:p>
            <a:r>
              <a:rPr lang="ja-JP" altLang="en-US" sz="5400" dirty="0" smtClean="0">
                <a:latin typeface="HG創英角ｺﾞｼｯｸUB" pitchFamily="49" charset="-128"/>
                <a:ea typeface="HG創英角ｺﾞｼｯｸUB" pitchFamily="49" charset="-128"/>
              </a:rPr>
              <a:t>３ 情報収集・安否</a:t>
            </a:r>
            <a:r>
              <a:rPr lang="ja-JP" altLang="en-US" sz="5400" dirty="0">
                <a:latin typeface="HG創英角ｺﾞｼｯｸUB" pitchFamily="49" charset="-128"/>
                <a:ea typeface="HG創英角ｺﾞｼｯｸUB" pitchFamily="49" charset="-128"/>
              </a:rPr>
              <a:t>確認方法</a:t>
            </a:r>
            <a:endParaRPr kumimoji="1" lang="ja-JP" altLang="en-US" sz="5400" dirty="0">
              <a:latin typeface="HG創英角ｺﾞｼｯｸUB" pitchFamily="49" charset="-128"/>
              <a:ea typeface="HG創英角ｺﾞｼｯｸUB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15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ホームベース 23"/>
          <p:cNvSpPr/>
          <p:nvPr/>
        </p:nvSpPr>
        <p:spPr>
          <a:xfrm>
            <a:off x="214282" y="908720"/>
            <a:ext cx="4357718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8" name="角丸四角形 37"/>
          <p:cNvSpPr/>
          <p:nvPr/>
        </p:nvSpPr>
        <p:spPr>
          <a:xfrm>
            <a:off x="698893" y="2141984"/>
            <a:ext cx="1928891" cy="1914828"/>
          </a:xfrm>
          <a:prstGeom prst="roundRect">
            <a:avLst>
              <a:gd name="adj" fmla="val 7115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 dirty="0" smtClean="0">
              <a:solidFill>
                <a:srgbClr val="FFFF00"/>
              </a:solidFill>
            </a:endParaRPr>
          </a:p>
        </p:txBody>
      </p:sp>
      <p:cxnSp>
        <p:nvCxnSpPr>
          <p:cNvPr id="28" name="直線コネクタ 27"/>
          <p:cNvCxnSpPr/>
          <p:nvPr/>
        </p:nvCxnSpPr>
        <p:spPr>
          <a:xfrm>
            <a:off x="4355976" y="1772816"/>
            <a:ext cx="2071702" cy="6429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>
            <a:off x="6444208" y="1700808"/>
            <a:ext cx="2071702" cy="6826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509686" y="915592"/>
            <a:ext cx="3198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防災行政無線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118" name="Picture 70" descr="http://t1.gstatic.com/images?q=tbn:ANd9GcTvhYBnsxzq7Zpd5n0EGfEXnTkgqgZneb5ZMl8KQhlF9XYe8O_QA_cZ4q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4259" y="1727362"/>
            <a:ext cx="1066800" cy="132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テキスト ボックス 38"/>
          <p:cNvSpPr txBox="1"/>
          <p:nvPr/>
        </p:nvSpPr>
        <p:spPr>
          <a:xfrm>
            <a:off x="413445" y="1628800"/>
            <a:ext cx="2691254" cy="46166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b="1" dirty="0" smtClean="0">
                <a:latin typeface="HG丸ｺﾞｼｯｸM-PRO" pitchFamily="50" charset="-128"/>
                <a:ea typeface="HG丸ｺﾞｼｯｸM-PRO" pitchFamily="50" charset="-128"/>
              </a:rPr>
              <a:t>基地局（本庁舎）</a:t>
            </a:r>
            <a:endParaRPr kumimoji="1" lang="ja-JP" altLang="en-US" sz="2400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grpSp>
        <p:nvGrpSpPr>
          <p:cNvPr id="3" name="グループ化 45"/>
          <p:cNvGrpSpPr/>
          <p:nvPr/>
        </p:nvGrpSpPr>
        <p:grpSpPr>
          <a:xfrm rot="544875">
            <a:off x="2314328" y="2065162"/>
            <a:ext cx="2740537" cy="843520"/>
            <a:chOff x="2857488" y="4643446"/>
            <a:chExt cx="2500330" cy="428628"/>
          </a:xfrm>
        </p:grpSpPr>
        <p:cxnSp>
          <p:nvCxnSpPr>
            <p:cNvPr id="41" name="直線コネクタ 40"/>
            <p:cNvCxnSpPr/>
            <p:nvPr/>
          </p:nvCxnSpPr>
          <p:spPr>
            <a:xfrm flipV="1">
              <a:off x="2857488" y="4643446"/>
              <a:ext cx="1428760" cy="42862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線コネクタ 42"/>
            <p:cNvCxnSpPr/>
            <p:nvPr/>
          </p:nvCxnSpPr>
          <p:spPr>
            <a:xfrm flipV="1">
              <a:off x="3929058" y="4643446"/>
              <a:ext cx="1428760" cy="42862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コネクタ 44"/>
            <p:cNvCxnSpPr/>
            <p:nvPr/>
          </p:nvCxnSpPr>
          <p:spPr>
            <a:xfrm rot="5400000" flipH="1" flipV="1">
              <a:off x="3893339" y="4679165"/>
              <a:ext cx="428628" cy="35719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テキスト ボックス 59"/>
          <p:cNvSpPr txBox="1"/>
          <p:nvPr/>
        </p:nvSpPr>
        <p:spPr>
          <a:xfrm>
            <a:off x="6032953" y="2286724"/>
            <a:ext cx="166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屋外受信機</a:t>
            </a:r>
            <a:endParaRPr kumimoji="1" lang="en-US" altLang="ja-JP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6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25" name="Picture 70" descr="http://t1.gstatic.com/images?q=tbn:ANd9GcTvhYBnsxzq7Zpd5n0EGfEXnTkgqgZneb5ZMl8KQhlF9XYe8O_QA_cZ4q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2045" y="3128119"/>
            <a:ext cx="1066800" cy="132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テキスト ボックス 26"/>
          <p:cNvSpPr txBox="1"/>
          <p:nvPr/>
        </p:nvSpPr>
        <p:spPr>
          <a:xfrm>
            <a:off x="6530739" y="3687481"/>
            <a:ext cx="166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屋外受信機</a:t>
            </a:r>
            <a:endParaRPr kumimoji="1" lang="en-US" altLang="ja-JP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grpSp>
        <p:nvGrpSpPr>
          <p:cNvPr id="4" name="グループ化 46"/>
          <p:cNvGrpSpPr/>
          <p:nvPr/>
        </p:nvGrpSpPr>
        <p:grpSpPr>
          <a:xfrm flipV="1">
            <a:off x="2159156" y="3155949"/>
            <a:ext cx="3478503" cy="900863"/>
            <a:chOff x="2857488" y="4643446"/>
            <a:chExt cx="2500330" cy="428628"/>
          </a:xfrm>
        </p:grpSpPr>
        <p:cxnSp>
          <p:nvCxnSpPr>
            <p:cNvPr id="48" name="直線コネクタ 47"/>
            <p:cNvCxnSpPr/>
            <p:nvPr/>
          </p:nvCxnSpPr>
          <p:spPr>
            <a:xfrm flipV="1">
              <a:off x="2857488" y="4643446"/>
              <a:ext cx="1428760" cy="42862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コネクタ 48"/>
            <p:cNvCxnSpPr/>
            <p:nvPr/>
          </p:nvCxnSpPr>
          <p:spPr>
            <a:xfrm flipV="1">
              <a:off x="3929058" y="4643446"/>
              <a:ext cx="1428760" cy="42862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コネクタ 49"/>
            <p:cNvCxnSpPr/>
            <p:nvPr/>
          </p:nvCxnSpPr>
          <p:spPr>
            <a:xfrm rot="5400000" flipH="1" flipV="1">
              <a:off x="3893339" y="4679165"/>
              <a:ext cx="428628" cy="35719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3" name="図 32" descr="区役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99753" y="2147839"/>
            <a:ext cx="1339999" cy="1908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4" name="テキスト ボックス 43"/>
          <p:cNvSpPr txBox="1"/>
          <p:nvPr/>
        </p:nvSpPr>
        <p:spPr>
          <a:xfrm>
            <a:off x="395536" y="4653136"/>
            <a:ext cx="4516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HG丸ｺﾞｼｯｸM-PRO" pitchFamily="50" charset="-128"/>
                <a:ea typeface="HG丸ｺﾞｼｯｸM-PRO" pitchFamily="50" charset="-128"/>
              </a:rPr>
              <a:t>無線の声が聞こえづらい</a:t>
            </a:r>
            <a:r>
              <a:rPr kumimoji="1" lang="ja-JP" altLang="en-US" sz="2400" b="1" dirty="0" err="1" smtClean="0">
                <a:latin typeface="HG丸ｺﾞｼｯｸM-PRO" pitchFamily="50" charset="-128"/>
                <a:ea typeface="HG丸ｺﾞｼｯｸM-PRO" pitchFamily="50" charset="-128"/>
              </a:rPr>
              <a:t>．．．</a:t>
            </a:r>
            <a:endParaRPr kumimoji="1" lang="ja-JP" altLang="en-US" sz="2400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6" name="ホームベース 45"/>
          <p:cNvSpPr/>
          <p:nvPr/>
        </p:nvSpPr>
        <p:spPr>
          <a:xfrm>
            <a:off x="430306" y="5208208"/>
            <a:ext cx="4357718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725710" y="5215080"/>
            <a:ext cx="348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防災放送確認ダイヤル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954700" y="6061357"/>
            <a:ext cx="3257260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 dirty="0" smtClean="0">
                <a:solidFill>
                  <a:schemeClr val="tx2">
                    <a:lumMod val="75000"/>
                  </a:schemeClr>
                </a:solidFill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０３</a:t>
            </a:r>
            <a:r>
              <a:rPr kumimoji="1" lang="en-US" altLang="ja-JP" sz="3200" dirty="0" smtClean="0">
                <a:solidFill>
                  <a:schemeClr val="tx2">
                    <a:lumMod val="75000"/>
                  </a:schemeClr>
                </a:solidFill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-</a:t>
            </a:r>
            <a:r>
              <a:rPr kumimoji="1" lang="ja-JP" altLang="en-US" sz="3200" dirty="0" smtClean="0">
                <a:solidFill>
                  <a:schemeClr val="tx2">
                    <a:lumMod val="75000"/>
                  </a:schemeClr>
                </a:solidFill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３６５２</a:t>
            </a:r>
            <a:r>
              <a:rPr kumimoji="1" lang="en-US" altLang="ja-JP" sz="3200" dirty="0" smtClean="0">
                <a:solidFill>
                  <a:schemeClr val="tx2">
                    <a:lumMod val="75000"/>
                  </a:schemeClr>
                </a:solidFill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-</a:t>
            </a:r>
            <a:r>
              <a:rPr kumimoji="1" lang="ja-JP" altLang="en-US" sz="3200" dirty="0" smtClean="0">
                <a:solidFill>
                  <a:schemeClr val="tx2">
                    <a:lumMod val="75000"/>
                  </a:schemeClr>
                </a:solidFill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１２８４</a:t>
            </a:r>
            <a:endParaRPr kumimoji="1" lang="ja-JP" altLang="en-US" sz="3200" dirty="0">
              <a:solidFill>
                <a:schemeClr val="tx2">
                  <a:lumMod val="75000"/>
                </a:schemeClr>
              </a:solidFill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pic>
        <p:nvPicPr>
          <p:cNvPr id="5122" name="Picture 2" descr="http://img.aacdn.jp/gm/article/b/1553/03p_angle_01.jp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7550" r="23236" b="2791"/>
          <a:stretch/>
        </p:blipFill>
        <p:spPr bwMode="auto">
          <a:xfrm>
            <a:off x="6241097" y="5085184"/>
            <a:ext cx="1124574" cy="113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ozai-good.com/img/14171.jpg">
            <a:hlinkClick r:id="rId7"/>
          </p:cNvPr>
          <p:cNvPicPr>
            <a:picLocks noChangeAspect="1" noChangeArrowheads="1"/>
          </p:cNvPicPr>
          <p:nvPr/>
        </p:nvPicPr>
        <p:blipFill>
          <a:blip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245" y="5589240"/>
            <a:ext cx="1404175" cy="10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テキスト ボックス 52"/>
          <p:cNvSpPr txBox="1"/>
          <p:nvPr/>
        </p:nvSpPr>
        <p:spPr>
          <a:xfrm>
            <a:off x="1831079" y="5733256"/>
            <a:ext cx="2596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 smtClean="0">
                <a:latin typeface="HG丸ｺﾞｼｯｸM-PRO" pitchFamily="50" charset="-128"/>
                <a:ea typeface="HG丸ｺﾞｼｯｸM-PRO" pitchFamily="50" charset="-128"/>
              </a:rPr>
              <a:t>365</a:t>
            </a:r>
            <a:r>
              <a:rPr kumimoji="1"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日　 </a:t>
            </a:r>
            <a:r>
              <a:rPr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人に発信</a:t>
            </a:r>
            <a:endParaRPr kumimoji="1" lang="ja-JP" altLang="en-US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31" name="Picture 13" descr="http://blog-imgs-37-origin.fc2.com/d/a/r/daredemopc/mobilephone.jpg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3" t="2523" r="14637" b="4361"/>
          <a:stretch/>
        </p:blipFill>
        <p:spPr bwMode="auto">
          <a:xfrm>
            <a:off x="7419728" y="5472726"/>
            <a:ext cx="1225033" cy="124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16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8" grpId="0" animBg="1"/>
      <p:bldP spid="30" grpId="0"/>
      <p:bldP spid="39" grpId="0" animBg="1"/>
      <p:bldP spid="60" grpId="0"/>
      <p:bldP spid="27" grpId="0"/>
      <p:bldP spid="44" grpId="0"/>
      <p:bldP spid="46" grpId="0" animBg="1"/>
      <p:bldP spid="47" grpId="0"/>
      <p:bldP spid="51" grpId="0" animBg="1"/>
      <p:bldP spid="5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下矢印 19"/>
          <p:cNvSpPr/>
          <p:nvPr/>
        </p:nvSpPr>
        <p:spPr>
          <a:xfrm rot="3668344">
            <a:off x="2607497" y="3206884"/>
            <a:ext cx="500066" cy="1519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下矢印 20"/>
          <p:cNvSpPr/>
          <p:nvPr/>
        </p:nvSpPr>
        <p:spPr>
          <a:xfrm rot="871239">
            <a:off x="3539998" y="3990745"/>
            <a:ext cx="500066" cy="1519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下矢印 21"/>
          <p:cNvSpPr/>
          <p:nvPr/>
        </p:nvSpPr>
        <p:spPr>
          <a:xfrm rot="20487264">
            <a:off x="4961775" y="3989978"/>
            <a:ext cx="500066" cy="16341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下矢印 22"/>
          <p:cNvSpPr/>
          <p:nvPr/>
        </p:nvSpPr>
        <p:spPr>
          <a:xfrm rot="18326481">
            <a:off x="6014426" y="3051109"/>
            <a:ext cx="500066" cy="15190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ホームベース 23"/>
          <p:cNvSpPr/>
          <p:nvPr/>
        </p:nvSpPr>
        <p:spPr>
          <a:xfrm>
            <a:off x="214282" y="908720"/>
            <a:ext cx="4357718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09686" y="915592"/>
            <a:ext cx="3705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えどがわメールニュース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31" name="Picture 2" descr="http://img.aacdn.jp/gm/article/b/1553/03p_angle_01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7550" r="23236" b="2791"/>
          <a:stretch/>
        </p:blipFill>
        <p:spPr bwMode="auto">
          <a:xfrm>
            <a:off x="2714612" y="5261481"/>
            <a:ext cx="1124574" cy="113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asakawav.com/wp-content/uploads/2015/01/%E3%82%A2%E3%83%95%E3%82%A3%E3%83%AA%E3%82%A8%E3%82%A4%E3%83%88%E3%81%A8%E3%81%AF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45135" y="3409836"/>
            <a:ext cx="2387305" cy="222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pic>
        <p:nvPicPr>
          <p:cNvPr id="1026" name="Picture 2" descr="http://i.gzn.jp/img/2010/08/19/android_tablet/android_tablet.jp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" t="5463" r="2162" b="7506"/>
          <a:stretch/>
        </p:blipFill>
        <p:spPr bwMode="auto">
          <a:xfrm>
            <a:off x="282679" y="4407151"/>
            <a:ext cx="2079569" cy="1434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templatebank.com/images/creators/preview/busi4_013_L.jp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" t="31231" r="10229" b="31084"/>
          <a:stretch/>
        </p:blipFill>
        <p:spPr bwMode="auto">
          <a:xfrm>
            <a:off x="2330490" y="3673028"/>
            <a:ext cx="1152225" cy="5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ttp://www.templatebank.com/images/creators/preview/busi4_013_L.jp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" t="31231" r="10229" b="31084"/>
          <a:stretch/>
        </p:blipFill>
        <p:spPr bwMode="auto">
          <a:xfrm>
            <a:off x="3070283" y="4294522"/>
            <a:ext cx="1152225" cy="5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http://www.templatebank.com/images/creators/preview/busi4_013_L.jp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" t="31231" r="10229" b="31084"/>
          <a:stretch/>
        </p:blipFill>
        <p:spPr bwMode="auto">
          <a:xfrm>
            <a:off x="4486128" y="4366530"/>
            <a:ext cx="1152225" cy="5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http://www.templatebank.com/images/creators/preview/busi4_013_L.jpg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" t="31231" r="10229" b="31084"/>
          <a:stretch/>
        </p:blipFill>
        <p:spPr bwMode="auto">
          <a:xfrm>
            <a:off x="5478173" y="3460513"/>
            <a:ext cx="1152225" cy="51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8" t="34914" r="52770" b="15529"/>
          <a:stretch/>
        </p:blipFill>
        <p:spPr bwMode="auto">
          <a:xfrm>
            <a:off x="3643390" y="2204864"/>
            <a:ext cx="1738237" cy="174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http://blog-imgs-37-origin.fc2.com/d/a/r/daredemopc/mobilephone.jpg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3" t="2523" r="14637" b="4361"/>
          <a:stretch/>
        </p:blipFill>
        <p:spPr bwMode="auto">
          <a:xfrm>
            <a:off x="5176160" y="5261481"/>
            <a:ext cx="1225033" cy="124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テキスト ボックス 18"/>
          <p:cNvSpPr txBox="1"/>
          <p:nvPr/>
        </p:nvSpPr>
        <p:spPr>
          <a:xfrm>
            <a:off x="232870" y="1548081"/>
            <a:ext cx="570728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2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防犯・防災情報 などを配信</a:t>
            </a:r>
            <a:endParaRPr kumimoji="1" lang="ja-JP" altLang="en-US" sz="3200" b="1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22075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30" grpId="0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ホームベース 17"/>
          <p:cNvSpPr/>
          <p:nvPr/>
        </p:nvSpPr>
        <p:spPr>
          <a:xfrm>
            <a:off x="214282" y="984718"/>
            <a:ext cx="2574903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09686" y="991590"/>
            <a:ext cx="1990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ツイッター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6715125" y="5715000"/>
            <a:ext cx="428625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2789185" y="830560"/>
            <a:ext cx="6072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140</a:t>
            </a:r>
            <a:r>
              <a:rPr kumimoji="1" lang="ja-JP" altLang="en-US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文字以内の短文を投稿・閲覧</a:t>
            </a:r>
            <a:endParaRPr kumimoji="1"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できるコミュニケーションサービス</a:t>
            </a:r>
            <a:endParaRPr kumimoji="1" lang="ja-JP" altLang="en-US" sz="24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04" t="13593" r="30691" b="8836"/>
          <a:stretch/>
        </p:blipFill>
        <p:spPr bwMode="auto">
          <a:xfrm>
            <a:off x="4283968" y="1700808"/>
            <a:ext cx="4438929" cy="487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img.aacdn.jp/gm/article/b/1553/03p_angle_01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7550" r="23236" b="2791"/>
          <a:stretch/>
        </p:blipFill>
        <p:spPr bwMode="auto">
          <a:xfrm>
            <a:off x="2822820" y="3864559"/>
            <a:ext cx="997664" cy="100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asakawav.com/wp-content/uploads/2015/01/%E3%82%A2%E3%83%95%E3%82%A3%E3%83%AA%E3%82%A8%E3%82%A4%E3%83%88%E3%81%A8%E3%81%AF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4" t="7764" r="6774" b="9570"/>
          <a:stretch/>
        </p:blipFill>
        <p:spPr bwMode="auto">
          <a:xfrm flipH="1">
            <a:off x="179540" y="3395507"/>
            <a:ext cx="1996723" cy="185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.gzn.jp/img/2010/08/19/android_tablet/android_tablet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" t="5463" r="2162" b="7506"/>
          <a:stretch/>
        </p:blipFill>
        <p:spPr bwMode="auto">
          <a:xfrm>
            <a:off x="1217668" y="5107969"/>
            <a:ext cx="2127474" cy="146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テキスト ボックス 20"/>
          <p:cNvSpPr txBox="1"/>
          <p:nvPr/>
        </p:nvSpPr>
        <p:spPr>
          <a:xfrm>
            <a:off x="309497" y="2060848"/>
            <a:ext cx="305746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区からのお知らせ、</a:t>
            </a:r>
            <a:endParaRPr lang="en-US" altLang="ja-JP" sz="2400" b="1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24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イベント情報、</a:t>
            </a:r>
            <a:endParaRPr kumimoji="1" lang="en-US" altLang="ja-JP" sz="2400" b="1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24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災害情報 など</a:t>
            </a:r>
            <a:endParaRPr kumimoji="1" lang="ja-JP" altLang="en-US" sz="2400" b="1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0" y="-11651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</a:p>
        </p:txBody>
      </p:sp>
    </p:spTree>
    <p:extLst>
      <p:ext uri="{BB962C8B-B14F-4D97-AF65-F5344CB8AC3E}">
        <p14:creationId xmlns:p14="http://schemas.microsoft.com/office/powerpoint/2010/main" val="103181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6" grpId="0"/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7" t="14392" r="26814" b="8404"/>
          <a:stretch/>
        </p:blipFill>
        <p:spPr bwMode="auto">
          <a:xfrm>
            <a:off x="3995936" y="2204864"/>
            <a:ext cx="4763449" cy="41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ホームベース 17"/>
          <p:cNvSpPr/>
          <p:nvPr/>
        </p:nvSpPr>
        <p:spPr>
          <a:xfrm>
            <a:off x="214282" y="984718"/>
            <a:ext cx="3205590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09686" y="991590"/>
            <a:ext cx="2622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フェイスブック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6715125" y="5715000"/>
            <a:ext cx="428625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09497" y="2060848"/>
            <a:ext cx="305746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区からのお知らせ、</a:t>
            </a:r>
            <a:endParaRPr lang="en-US" altLang="ja-JP" sz="2400" b="1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2400" b="1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イベント情報 など</a:t>
            </a:r>
            <a:endParaRPr kumimoji="1" lang="ja-JP" altLang="en-US" sz="2400" b="1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16" name="Picture 2" descr="http://img.aacdn.jp/gm/article/b/1553/03p_angle_01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7550" r="23236" b="2791"/>
          <a:stretch/>
        </p:blipFill>
        <p:spPr bwMode="auto">
          <a:xfrm>
            <a:off x="2822820" y="3864559"/>
            <a:ext cx="997664" cy="100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asakawav.com/wp-content/uploads/2015/01/%E3%82%A2%E3%83%95%E3%82%A3%E3%83%AA%E3%82%A8%E3%82%A4%E3%83%88%E3%81%A8%E3%81%AF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4" t="7764" r="6774" b="9570"/>
          <a:stretch/>
        </p:blipFill>
        <p:spPr bwMode="auto">
          <a:xfrm flipH="1">
            <a:off x="179540" y="3395507"/>
            <a:ext cx="1996723" cy="185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.gzn.jp/img/2010/08/19/android_tablet/android_tablet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" t="5463" r="2162" b="7506"/>
          <a:stretch/>
        </p:blipFill>
        <p:spPr bwMode="auto">
          <a:xfrm>
            <a:off x="1217668" y="5107969"/>
            <a:ext cx="2127474" cy="146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テキスト ボックス 20"/>
          <p:cNvSpPr txBox="1"/>
          <p:nvPr/>
        </p:nvSpPr>
        <p:spPr>
          <a:xfrm>
            <a:off x="3419872" y="799728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字数はほぼ無制限で文を投稿・閲覧</a:t>
            </a:r>
            <a:endParaRPr kumimoji="1"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kumimoji="1" lang="ja-JP" altLang="en-US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できるコミュニケーションサービス</a:t>
            </a:r>
            <a:endParaRPr kumimoji="1" lang="ja-JP" altLang="en-US" sz="24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0" y="-11651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</a:p>
        </p:txBody>
      </p:sp>
    </p:spTree>
    <p:extLst>
      <p:ext uri="{BB962C8B-B14F-4D97-AF65-F5344CB8AC3E}">
        <p14:creationId xmlns:p14="http://schemas.microsoft.com/office/powerpoint/2010/main" val="22039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14" grpId="0" animBg="1"/>
      <p:bldP spid="2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 descr="エリアメール概念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71901"/>
            <a:ext cx="9180512" cy="4313483"/>
          </a:xfrm>
          <a:prstGeom prst="rect">
            <a:avLst/>
          </a:prstGeom>
        </p:spPr>
      </p:pic>
      <p:sp>
        <p:nvSpPr>
          <p:cNvPr id="9" name="ホームベース 8"/>
          <p:cNvSpPr/>
          <p:nvPr/>
        </p:nvSpPr>
        <p:spPr>
          <a:xfrm>
            <a:off x="214282" y="908720"/>
            <a:ext cx="5149806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09686" y="915592"/>
            <a:ext cx="456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 smtClean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エリアメール・緊急速報メール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6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14282" y="1517883"/>
            <a:ext cx="853418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気象庁からの緊急</a:t>
            </a:r>
            <a:r>
              <a:rPr lang="ja-JP" altLang="en-US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地震速報や津波警報</a:t>
            </a:r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、自治体からの災害・ </a:t>
            </a:r>
            <a:endParaRPr lang="en-US" altLang="ja-JP" sz="24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en-US" altLang="ja-JP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避難</a:t>
            </a:r>
            <a:r>
              <a:rPr lang="ja-JP" altLang="en-US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情報</a:t>
            </a:r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を</a:t>
            </a:r>
            <a:r>
              <a:rPr lang="ja-JP" altLang="en-US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配信</a:t>
            </a:r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す</a:t>
            </a:r>
            <a:r>
              <a:rPr lang="ja-JP" altLang="en-US" sz="24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る</a:t>
            </a:r>
            <a:r>
              <a:rPr lang="ja-JP" altLang="en-US" sz="24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サービス（別途契約不要）</a:t>
            </a:r>
            <a:endParaRPr kumimoji="1" lang="ja-JP" altLang="en-US" sz="24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角丸四角形 4"/>
          <p:cNvSpPr/>
          <p:nvPr/>
        </p:nvSpPr>
        <p:spPr>
          <a:xfrm>
            <a:off x="3179222" y="2940033"/>
            <a:ext cx="888722" cy="219423"/>
          </a:xfrm>
          <a:prstGeom prst="roundRect">
            <a:avLst>
              <a:gd name="adj" fmla="val 3710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bg1"/>
                </a:solidFill>
              </a:rPr>
              <a:t>0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766967" y="2708920"/>
            <a:ext cx="1714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14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ドコモ</a:t>
            </a:r>
            <a:endParaRPr kumimoji="1" lang="en-US" altLang="ja-JP" sz="1400" b="1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en-US" altLang="ja-JP" sz="1400" b="1" dirty="0">
                <a:solidFill>
                  <a:schemeClr val="accent3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a</a:t>
            </a:r>
            <a:r>
              <a:rPr kumimoji="1" lang="en-US" altLang="ja-JP" sz="1400" b="1" dirty="0" smtClean="0">
                <a:solidFill>
                  <a:schemeClr val="accent3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u</a:t>
            </a:r>
            <a:r>
              <a:rPr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</a:t>
            </a:r>
            <a:r>
              <a:rPr lang="ja-JP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ソフトバンク</a:t>
            </a:r>
            <a:endParaRPr kumimoji="1" lang="ja-JP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472608" y="940658"/>
            <a:ext cx="349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ドコモ</a:t>
            </a:r>
            <a:r>
              <a:rPr lang="ja-JP" altLang="en-US" sz="2000" b="1" dirty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kumimoji="1" lang="en-US" altLang="ja-JP" sz="2000" b="1" dirty="0" smtClean="0">
                <a:solidFill>
                  <a:srgbClr val="FF66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au</a:t>
            </a:r>
            <a:r>
              <a:rPr kumimoji="1" lang="ja-JP" altLang="en-US" sz="2000" b="1" dirty="0" smtClean="0">
                <a:solidFill>
                  <a:srgbClr val="FF66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kumimoji="1" lang="ja-JP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ソフトバンク</a:t>
            </a:r>
            <a:endParaRPr kumimoji="1" lang="en-US" altLang="ja-JP" sz="2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4773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2" grpId="0" animBg="1"/>
      <p:bldP spid="5" grpId="0" animBg="1"/>
      <p:bldP spid="7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テキスト ボックス 17"/>
          <p:cNvSpPr txBox="1"/>
          <p:nvPr/>
        </p:nvSpPr>
        <p:spPr>
          <a:xfrm>
            <a:off x="2944174" y="1815207"/>
            <a:ext cx="392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緊急放送システムの導入</a:t>
            </a:r>
            <a:endParaRPr kumimoji="1" lang="ja-JP" altLang="en-US" sz="2400" b="1" dirty="0">
              <a:solidFill>
                <a:schemeClr val="tx2">
                  <a:lumMod val="90000"/>
                  <a:lumOff val="10000"/>
                </a:schemeClr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19" name="図 18" descr="FMえどが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327782"/>
            <a:ext cx="1747839" cy="1682702"/>
          </a:xfrm>
          <a:prstGeom prst="rect">
            <a:avLst/>
          </a:prstGeom>
        </p:spPr>
      </p:pic>
      <p:cxnSp>
        <p:nvCxnSpPr>
          <p:cNvPr id="29" name="直線コネクタ 28"/>
          <p:cNvCxnSpPr>
            <a:stCxn id="19" idx="3"/>
            <a:endCxn id="17410" idx="1"/>
          </p:cNvCxnSpPr>
          <p:nvPr/>
        </p:nvCxnSpPr>
        <p:spPr>
          <a:xfrm>
            <a:off x="2247873" y="3169133"/>
            <a:ext cx="4824457" cy="740879"/>
          </a:xfrm>
          <a:prstGeom prst="line">
            <a:avLst/>
          </a:prstGeom>
          <a:ln w="381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3357554" y="334770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通常放送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020272" y="2276872"/>
            <a:ext cx="17435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送信所</a:t>
            </a:r>
            <a:endParaRPr kumimoji="1" lang="en-US" altLang="ja-JP" b="1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r>
              <a:rPr kumimoji="1"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トキビル</a:t>
            </a:r>
            <a:r>
              <a:rPr lang="en-US" altLang="ja-JP" b="1" dirty="0" smtClean="0"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船</a:t>
            </a:r>
            <a:r>
              <a:rPr lang="ja-JP" altLang="en-US" b="1" dirty="0">
                <a:latin typeface="HG丸ｺﾞｼｯｸM-PRO" pitchFamily="50" charset="-128"/>
                <a:ea typeface="HG丸ｺﾞｼｯｸM-PRO" pitchFamily="50" charset="-128"/>
              </a:rPr>
              <a:t>堀</a:t>
            </a:r>
            <a:r>
              <a:rPr lang="en-US" altLang="ja-JP" b="1" dirty="0">
                <a:latin typeface="HG丸ｺﾞｼｯｸM-PRO" pitchFamily="50" charset="-128"/>
                <a:ea typeface="HG丸ｺﾞｼｯｸM-PRO" pitchFamily="50" charset="-128"/>
              </a:rPr>
              <a:t>)</a:t>
            </a:r>
            <a:endParaRPr kumimoji="1" lang="ja-JP" altLang="en-US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17410" name="Picture 2" descr="http://t0.gstatic.com/images?q=tbn:ANd9GcTBHlnNRE4lIEagOC6DYuZxCa3tbSWO6TgWhQvGu8vwd7iAJmBsEFQGts3D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928934"/>
            <a:ext cx="1303623" cy="1962155"/>
          </a:xfrm>
          <a:prstGeom prst="rect">
            <a:avLst/>
          </a:prstGeom>
          <a:noFill/>
        </p:spPr>
      </p:pic>
      <p:sp>
        <p:nvSpPr>
          <p:cNvPr id="49" name="爆発 1 48"/>
          <p:cNvSpPr/>
          <p:nvPr/>
        </p:nvSpPr>
        <p:spPr>
          <a:xfrm>
            <a:off x="0" y="1899154"/>
            <a:ext cx="3143240" cy="2214578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b="1" dirty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大地震発生</a:t>
            </a:r>
            <a:r>
              <a:rPr kumimoji="1" lang="ja-JP" altLang="en-US" sz="2000" b="1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！</a:t>
            </a:r>
          </a:p>
        </p:txBody>
      </p:sp>
      <p:grpSp>
        <p:nvGrpSpPr>
          <p:cNvPr id="2" name="グループ化 1"/>
          <p:cNvGrpSpPr/>
          <p:nvPr/>
        </p:nvGrpSpPr>
        <p:grpSpPr>
          <a:xfrm>
            <a:off x="515833" y="4113732"/>
            <a:ext cx="6556497" cy="2601416"/>
            <a:chOff x="515833" y="4113732"/>
            <a:chExt cx="6556497" cy="2601416"/>
          </a:xfrm>
        </p:grpSpPr>
        <p:pic>
          <p:nvPicPr>
            <p:cNvPr id="20" name="図 19" descr="区役所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2976" y="4295798"/>
              <a:ext cx="1752600" cy="2419350"/>
            </a:xfrm>
            <a:prstGeom prst="rect">
              <a:avLst/>
            </a:prstGeom>
          </p:spPr>
        </p:pic>
        <p:sp>
          <p:nvSpPr>
            <p:cNvPr id="33" name="テキスト ボックス 32"/>
            <p:cNvSpPr txBox="1"/>
            <p:nvPr/>
          </p:nvSpPr>
          <p:spPr>
            <a:xfrm>
              <a:off x="515833" y="4113732"/>
              <a:ext cx="2428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b="1" dirty="0" smtClean="0">
                  <a:latin typeface="HG丸ｺﾞｼｯｸM-PRO" pitchFamily="50" charset="-128"/>
                  <a:ea typeface="HG丸ｺﾞｼｯｸM-PRO" pitchFamily="50" charset="-128"/>
                </a:rPr>
                <a:t>災害対策本部</a:t>
              </a:r>
              <a:endParaRPr kumimoji="1" lang="ja-JP" altLang="en-US" b="1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  <p:sp>
          <p:nvSpPr>
            <p:cNvPr id="43" name="角丸四角形 42"/>
            <p:cNvSpPr/>
            <p:nvPr/>
          </p:nvSpPr>
          <p:spPr>
            <a:xfrm>
              <a:off x="2857488" y="4572008"/>
              <a:ext cx="642942" cy="1857388"/>
            </a:xfrm>
            <a:prstGeom prst="roundRect">
              <a:avLst/>
            </a:prstGeom>
            <a:solidFill>
              <a:schemeClr val="accent1"/>
            </a:solidFill>
            <a:ln w="9525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kumimoji="1" lang="ja-JP" altLang="en-US" b="1" dirty="0" smtClean="0">
                  <a:solidFill>
                    <a:schemeClr val="tx1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割込み装置</a:t>
              </a:r>
            </a:p>
          </p:txBody>
        </p:sp>
        <p:cxnSp>
          <p:nvCxnSpPr>
            <p:cNvPr id="36" name="直線コネクタ 35"/>
            <p:cNvCxnSpPr/>
            <p:nvPr/>
          </p:nvCxnSpPr>
          <p:spPr>
            <a:xfrm>
              <a:off x="3500430" y="5500702"/>
              <a:ext cx="1857388" cy="158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コネクタ 37"/>
            <p:cNvCxnSpPr/>
            <p:nvPr/>
          </p:nvCxnSpPr>
          <p:spPr>
            <a:xfrm flipV="1">
              <a:off x="5357024" y="4113732"/>
              <a:ext cx="1588" cy="138776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コネクタ 40"/>
            <p:cNvCxnSpPr/>
            <p:nvPr/>
          </p:nvCxnSpPr>
          <p:spPr>
            <a:xfrm>
              <a:off x="5357024" y="4113732"/>
              <a:ext cx="1715306" cy="0"/>
            </a:xfrm>
            <a:prstGeom prst="line">
              <a:avLst/>
            </a:prstGeom>
            <a:ln w="38100"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グループ化 50"/>
          <p:cNvGrpSpPr/>
          <p:nvPr/>
        </p:nvGrpSpPr>
        <p:grpSpPr>
          <a:xfrm>
            <a:off x="3143240" y="2564904"/>
            <a:ext cx="3286148" cy="1512168"/>
            <a:chOff x="3143240" y="2564904"/>
            <a:chExt cx="3286148" cy="1512168"/>
          </a:xfrm>
        </p:grpSpPr>
        <p:sp>
          <p:nvSpPr>
            <p:cNvPr id="44" name="テキスト ボックス 43"/>
            <p:cNvSpPr txBox="1"/>
            <p:nvPr/>
          </p:nvSpPr>
          <p:spPr>
            <a:xfrm>
              <a:off x="4124306" y="3061409"/>
              <a:ext cx="8572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6000" b="1" dirty="0" smtClean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×</a:t>
              </a:r>
              <a:endParaRPr kumimoji="1" lang="ja-JP" altLang="en-US" sz="6000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  <p:sp>
          <p:nvSpPr>
            <p:cNvPr id="50" name="テキスト ボックス 49"/>
            <p:cNvSpPr txBox="1"/>
            <p:nvPr/>
          </p:nvSpPr>
          <p:spPr>
            <a:xfrm>
              <a:off x="3143240" y="2564904"/>
              <a:ext cx="32861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0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・夜間スタジオが無人の時</a:t>
              </a:r>
              <a:endParaRPr kumimoji="1" lang="en-US" altLang="ja-JP" sz="20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r>
                <a:rPr lang="ja-JP" altLang="en-US" sz="20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・通信回線が破損した時</a:t>
              </a:r>
              <a:endParaRPr kumimoji="1" lang="ja-JP" altLang="en-US" sz="2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</p:txBody>
        </p:sp>
      </p:grpSp>
      <p:sp>
        <p:nvSpPr>
          <p:cNvPr id="30" name="テキスト ボックス 29"/>
          <p:cNvSpPr txBox="1"/>
          <p:nvPr/>
        </p:nvSpPr>
        <p:spPr>
          <a:xfrm>
            <a:off x="214282" y="190754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b="1" dirty="0" smtClean="0">
                <a:latin typeface="HG丸ｺﾞｼｯｸM-PRO" pitchFamily="50" charset="-128"/>
                <a:ea typeface="HG丸ｺﾞｼｯｸM-PRO" pitchFamily="50" charset="-128"/>
              </a:rPr>
              <a:t>スタジオ（南小岩）</a:t>
            </a:r>
            <a:endParaRPr kumimoji="1" lang="ja-JP" altLang="en-US" b="1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5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情報収集手段はどんなものがあるの？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39" name="ホームベース 38"/>
          <p:cNvSpPr/>
          <p:nvPr/>
        </p:nvSpPr>
        <p:spPr>
          <a:xfrm>
            <a:off x="214282" y="908720"/>
            <a:ext cx="5149806" cy="500066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509686" y="915592"/>
            <a:ext cx="4566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solidFill>
                  <a:sysClr val="windowText" lastClr="000000"/>
                </a:solidFill>
                <a:latin typeface="HG丸ｺﾞｼｯｸM-PRO" pitchFamily="50" charset="-128"/>
                <a:ea typeface="HG丸ｺﾞｼｯｸM-PRO" pitchFamily="50" charset="-128"/>
              </a:rPr>
              <a:t>ＦＭえどがわ（割り込み放送）</a:t>
            </a:r>
            <a:endParaRPr kumimoji="1" lang="ja-JP" altLang="en-US" sz="2400" b="1" dirty="0">
              <a:solidFill>
                <a:sysClr val="windowText" lastClr="00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4124306" y="4465645"/>
            <a:ext cx="2376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b="1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災害対策本部から</a:t>
            </a:r>
            <a:endParaRPr kumimoji="1" lang="en-US" altLang="ja-JP" sz="2000" b="1" dirty="0" smtClean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algn="ctr"/>
            <a:r>
              <a:rPr kumimoji="1" lang="ja-JP" altLang="en-US" sz="2000" b="1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割り込み放送</a:t>
            </a:r>
            <a:endParaRPr kumimoji="1" lang="ja-JP" altLang="en-US" sz="2000" b="1" dirty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4572000" y="5661248"/>
            <a:ext cx="4248024" cy="1015663"/>
          </a:xfrm>
          <a:prstGeom prst="rect">
            <a:avLst/>
          </a:prstGeom>
          <a:solidFill>
            <a:schemeClr val="bg1"/>
          </a:solidFill>
          <a:ln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毎月第２・４木曜日午後４時から</a:t>
            </a:r>
            <a:endParaRPr kumimoji="1" lang="en-US" altLang="ja-JP" sz="20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0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緊急放送システムを使い、防災の</a:t>
            </a:r>
            <a:endParaRPr lang="en-US" altLang="ja-JP" sz="20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2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役立ち情報</a:t>
            </a:r>
            <a:r>
              <a:rPr kumimoji="1" lang="ja-JP" altLang="en-US" sz="20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を</a:t>
            </a:r>
            <a:r>
              <a:rPr lang="ja-JP" altLang="en-US" sz="20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放送中！</a:t>
            </a:r>
            <a:endParaRPr kumimoji="1" lang="ja-JP" altLang="en-US" sz="20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2294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32" grpId="0"/>
      <p:bldP spid="49" grpId="0" animBg="1"/>
      <p:bldP spid="30" grpId="0"/>
      <p:bldP spid="39" grpId="0" animBg="1"/>
      <p:bldP spid="40" grpId="0"/>
      <p:bldP spid="24" grpId="0"/>
      <p:bldP spid="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K62944\Pictures\171案内図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1331594"/>
            <a:ext cx="485051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77024" y="6038402"/>
            <a:ext cx="48245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体験利用：毎月１日、１５日</a:t>
            </a:r>
            <a:endParaRPr kumimoji="1" lang="ja-JP" altLang="en-US" sz="28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6" name="タイトル 1"/>
          <p:cNvSpPr txBox="1">
            <a:spLocks/>
          </p:cNvSpPr>
          <p:nvPr/>
        </p:nvSpPr>
        <p:spPr>
          <a:xfrm>
            <a:off x="0" y="0"/>
            <a:ext cx="9144000" cy="799728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076325" algn="l"/>
              </a:tabLst>
            </a:pPr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安否確認手段はどんなものがあるの？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004048" y="1340768"/>
            <a:ext cx="4032448" cy="52014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0000FF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災害用伝言板サービス</a:t>
            </a:r>
            <a:endParaRPr kumimoji="1" lang="en-US" altLang="ja-JP" sz="2800" b="1" dirty="0" smtClean="0">
              <a:solidFill>
                <a:srgbClr val="0000FF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endParaRPr lang="en-US" altLang="ja-JP" sz="8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400" b="1" dirty="0" smtClean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ドコモ　</a:t>
            </a:r>
            <a:r>
              <a:rPr lang="en-US" altLang="ja-JP" sz="2400" b="1" dirty="0" smtClean="0">
                <a:solidFill>
                  <a:schemeClr val="accent3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au</a:t>
            </a:r>
            <a:r>
              <a:rPr lang="ja-JP" altLang="en-US" sz="2400" b="1" dirty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ja-JP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ソフトバンク</a:t>
            </a:r>
            <a:endParaRPr lang="en-US" altLang="ja-JP" sz="2400" b="1" dirty="0" smtClean="0">
              <a:solidFill>
                <a:schemeClr val="tx1">
                  <a:lumMod val="65000"/>
                  <a:lumOff val="3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2400" dirty="0" smtClean="0">
                <a:solidFill>
                  <a:schemeClr val="tx2">
                    <a:lumMod val="75000"/>
                  </a:schemeClr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等の各携帯電話会社が提供している携帯電話、スマートフォン、タブレット端末などで安否確認を行うことのできるサービス</a:t>
            </a:r>
            <a:endParaRPr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8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 smtClean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endParaRPr lang="en-US" altLang="ja-JP" sz="2400" dirty="0">
              <a:solidFill>
                <a:schemeClr val="tx2">
                  <a:lumMod val="75000"/>
                </a:schemeClr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8" name="Picture 2" descr="http://img.aacdn.jp/gm/article/b/1553/03p_angle_01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7" t="7550" r="23236" b="2791"/>
          <a:stretch/>
        </p:blipFill>
        <p:spPr bwMode="auto">
          <a:xfrm>
            <a:off x="5103610" y="4345521"/>
            <a:ext cx="1124574" cy="113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.gzn.jp/img/2010/08/19/android_tablet/android_tablet.jpg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" t="5463" r="2162" b="7506"/>
          <a:stretch/>
        </p:blipFill>
        <p:spPr bwMode="auto">
          <a:xfrm>
            <a:off x="6084168" y="5032868"/>
            <a:ext cx="1903880" cy="1312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http://blog-imgs-37-origin.fc2.com/d/a/r/daredemopc/mobilephone.jp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3" t="2523" r="14637" b="4361"/>
          <a:stretch/>
        </p:blipFill>
        <p:spPr bwMode="auto">
          <a:xfrm>
            <a:off x="7804175" y="4744797"/>
            <a:ext cx="1225033" cy="124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15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643998" cy="1296864"/>
          </a:xfrm>
        </p:spPr>
        <p:txBody>
          <a:bodyPr>
            <a:normAutofit/>
          </a:bodyPr>
          <a:lstStyle/>
          <a:p>
            <a:r>
              <a:rPr kumimoji="1" lang="ja-JP" altLang="en-US" sz="5400" dirty="0" smtClean="0">
                <a:latin typeface="HG創英角ｺﾞｼｯｸUB" pitchFamily="49" charset="-128"/>
                <a:ea typeface="HG創英角ｺﾞｼｯｸUB" pitchFamily="49" charset="-128"/>
              </a:rPr>
              <a:t>４ 災害時の３助</a:t>
            </a:r>
            <a:endParaRPr kumimoji="1" lang="ja-JP" altLang="en-US" sz="5400" dirty="0">
              <a:latin typeface="HG創英角ｺﾞｼｯｸUB" pitchFamily="49" charset="-128"/>
              <a:ea typeface="HG創英角ｺﾞｼｯｸUB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7465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412776"/>
            <a:ext cx="3886200" cy="518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ja-JP" sz="4100" u="sng" dirty="0" smtClean="0">
                <a:solidFill>
                  <a:schemeClr val="tx1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①</a:t>
            </a:r>
            <a:r>
              <a:rPr lang="ja-JP" altLang="en-US" sz="4100" u="sng" dirty="0" smtClean="0">
                <a:solidFill>
                  <a:schemeClr val="tx1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まずは</a:t>
            </a:r>
            <a:r>
              <a:rPr lang="ja-JP" altLang="en-US" sz="4100" u="sng" dirty="0" smtClean="0">
                <a:solidFill>
                  <a:srgbClr val="FF00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自助</a:t>
            </a:r>
          </a:p>
          <a:p>
            <a:pPr eaLnBrk="1" hangingPunct="1">
              <a:lnSpc>
                <a:spcPts val="2700"/>
              </a:lnSpc>
              <a:buFontTx/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3800" b="1" dirty="0" smtClean="0">
                <a:solidFill>
                  <a:srgbClr val="0000FF"/>
                </a:solidFill>
                <a:latin typeface="HG丸ｺﾞｼｯｸM-PRO" pitchFamily="50" charset="-128"/>
                <a:ea typeface="HG丸ｺﾞｼｯｸM-PRO" pitchFamily="50" charset="-128"/>
              </a:rPr>
              <a:t>生き残る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ja-JP" altLang="en-US" sz="4100" u="sng" dirty="0" smtClean="0">
                <a:solidFill>
                  <a:schemeClr val="tx1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②次に</a:t>
            </a:r>
            <a:r>
              <a:rPr lang="ja-JP" altLang="en-US" sz="4100" u="sng" dirty="0" smtClean="0">
                <a:solidFill>
                  <a:srgbClr val="FF00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共助</a:t>
            </a:r>
          </a:p>
          <a:p>
            <a:pPr eaLnBrk="1" hangingPunct="1">
              <a:lnSpc>
                <a:spcPts val="2700"/>
              </a:lnSpc>
              <a:buFontTx/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3800" b="1" dirty="0" smtClean="0">
                <a:solidFill>
                  <a:srgbClr val="0000FF"/>
                </a:solidFill>
                <a:latin typeface="HG丸ｺﾞｼｯｸM-PRO" pitchFamily="50" charset="-128"/>
                <a:ea typeface="HG丸ｺﾞｼｯｸM-PRO" pitchFamily="50" charset="-128"/>
              </a:rPr>
              <a:t>助け合う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ja-JP" altLang="en-US" sz="4100" u="sng" dirty="0" smtClean="0">
                <a:solidFill>
                  <a:schemeClr val="tx1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③最後に</a:t>
            </a:r>
            <a:r>
              <a:rPr lang="ja-JP" altLang="en-US" sz="4100" u="sng" dirty="0" smtClean="0">
                <a:solidFill>
                  <a:srgbClr val="FF0000"/>
                </a:solidFill>
                <a:latin typeface="HG創英角ｺﾞｼｯｸUB" panose="020B0909000000000000" pitchFamily="49" charset="-128"/>
                <a:ea typeface="HG創英角ｺﾞｼｯｸUB" panose="020B0909000000000000" pitchFamily="49" charset="-128"/>
              </a:rPr>
              <a:t>公助</a:t>
            </a:r>
          </a:p>
          <a:p>
            <a:pPr>
              <a:lnSpc>
                <a:spcPts val="2700"/>
              </a:lnSpc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　</a:t>
            </a:r>
            <a:r>
              <a:rPr lang="ja-JP" altLang="en-US" sz="3600" b="1" dirty="0" smtClean="0">
                <a:solidFill>
                  <a:srgbClr val="0000FF"/>
                </a:solidFill>
                <a:latin typeface="HG丸ｺﾞｼｯｸM-PRO" pitchFamily="50" charset="-128"/>
                <a:ea typeface="HG丸ｺﾞｼｯｸM-PRO" pitchFamily="50" charset="-128"/>
              </a:rPr>
              <a:t>公的支援</a:t>
            </a:r>
            <a:endParaRPr lang="en-US" altLang="ja-JP" sz="3600" b="1" dirty="0" smtClean="0">
              <a:solidFill>
                <a:srgbClr val="0000FF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0" y="0"/>
            <a:ext cx="9144000" cy="8640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ja-JP" altLang="en-US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HGP創英角ｺﾞｼｯｸUB" pitchFamily="50" charset="-128"/>
                <a:ea typeface="HGP創英角ｺﾞｼｯｸUB" pitchFamily="50" charset="-128"/>
              </a:rPr>
              <a:t>　自助・共助・公助の支えあい</a:t>
            </a:r>
            <a:endParaRPr lang="ja-JP" altLang="en-US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dist="50800" dir="2700000" algn="tl" rotWithShape="0">
                  <a:prstClr val="black"/>
                </a:outerShdw>
              </a:effectLst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grpSp>
        <p:nvGrpSpPr>
          <p:cNvPr id="3" name="グループ化 2"/>
          <p:cNvGrpSpPr/>
          <p:nvPr/>
        </p:nvGrpSpPr>
        <p:grpSpPr>
          <a:xfrm>
            <a:off x="3185160" y="1294406"/>
            <a:ext cx="5779328" cy="5014914"/>
            <a:chOff x="3185160" y="1294406"/>
            <a:chExt cx="5779328" cy="5014914"/>
          </a:xfrm>
        </p:grpSpPr>
        <p:sp>
          <p:nvSpPr>
            <p:cNvPr id="2" name="二等辺三角形 1"/>
            <p:cNvSpPr/>
            <p:nvPr/>
          </p:nvSpPr>
          <p:spPr>
            <a:xfrm>
              <a:off x="4067944" y="1916832"/>
              <a:ext cx="4049514" cy="3490960"/>
            </a:xfrm>
            <a:prstGeom prst="triangle">
              <a:avLst/>
            </a:prstGeom>
            <a:solidFill>
              <a:srgbClr val="66FF66"/>
            </a:solidFill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grpSp>
          <p:nvGrpSpPr>
            <p:cNvPr id="54" name="グループ化 53"/>
            <p:cNvGrpSpPr/>
            <p:nvPr/>
          </p:nvGrpSpPr>
          <p:grpSpPr>
            <a:xfrm>
              <a:off x="3185160" y="1294406"/>
              <a:ext cx="5779328" cy="5014914"/>
              <a:chOff x="-93381" y="0"/>
              <a:chExt cx="5779328" cy="5014914"/>
            </a:xfrm>
          </p:grpSpPr>
          <p:sp>
            <p:nvSpPr>
              <p:cNvPr id="55" name="角丸四角形 54"/>
              <p:cNvSpPr/>
              <p:nvPr/>
            </p:nvSpPr>
            <p:spPr>
              <a:xfrm>
                <a:off x="1883092" y="0"/>
                <a:ext cx="1824036" cy="862014"/>
              </a:xfrm>
              <a:prstGeom prst="roundRect">
                <a:avLst/>
              </a:prstGeom>
              <a:solidFill>
                <a:sysClr val="window" lastClr="FFFFFF"/>
              </a:solidFill>
              <a:ln w="28575">
                <a:solidFill>
                  <a:srgbClr val="138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400" b="1" dirty="0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自分と家族の命は</a:t>
                </a:r>
                <a:endParaRPr kumimoji="1" lang="en-US" altLang="ja-JP" sz="1400" b="1" dirty="0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pPr algn="ctr"/>
                <a:r>
                  <a:rPr kumimoji="1" lang="ja-JP" altLang="en-US" sz="1400" b="1" dirty="0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自分で守る</a:t>
                </a:r>
                <a:endParaRPr kumimoji="1" lang="en-US" altLang="ja-JP" sz="1400" b="1" dirty="0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pPr algn="ctr"/>
                <a:r>
                  <a:rPr kumimoji="1" lang="ja-JP" altLang="en-US" sz="1400" b="1" dirty="0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（防災の基本）</a:t>
                </a:r>
              </a:p>
            </p:txBody>
          </p:sp>
          <p:sp>
            <p:nvSpPr>
              <p:cNvPr id="56" name="角丸四角形 55"/>
              <p:cNvSpPr/>
              <p:nvPr/>
            </p:nvSpPr>
            <p:spPr>
              <a:xfrm>
                <a:off x="-93381" y="4162426"/>
                <a:ext cx="1983139" cy="852488"/>
              </a:xfrm>
              <a:prstGeom prst="roundRect">
                <a:avLst/>
              </a:prstGeom>
              <a:solidFill>
                <a:sysClr val="window" lastClr="FFFFFF"/>
              </a:solidFill>
              <a:ln w="28575">
                <a:solidFill>
                  <a:srgbClr val="138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400" b="1" dirty="0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 地域・自主防災組織、仲間どうしで</a:t>
                </a:r>
                <a:endParaRPr kumimoji="1" lang="en-US" altLang="ja-JP" sz="1400" b="1" dirty="0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pPr algn="ctr"/>
                <a:r>
                  <a:rPr kumimoji="1" lang="ja-JP" altLang="en-US" sz="1400" b="1" dirty="0" smtClean="0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助け合い、支えあう</a:t>
                </a:r>
                <a:endParaRPr kumimoji="1" lang="ja-JP" altLang="en-US" sz="1400" b="1" dirty="0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</p:txBody>
          </p:sp>
          <p:sp>
            <p:nvSpPr>
              <p:cNvPr id="57" name="角丸四角形 56"/>
              <p:cNvSpPr/>
              <p:nvPr/>
            </p:nvSpPr>
            <p:spPr>
              <a:xfrm>
                <a:off x="3785711" y="4131469"/>
                <a:ext cx="1900236" cy="855782"/>
              </a:xfrm>
              <a:prstGeom prst="roundRect">
                <a:avLst/>
              </a:prstGeom>
              <a:solidFill>
                <a:sysClr val="window" lastClr="FFFFFF"/>
              </a:solidFill>
              <a:ln w="28575">
                <a:solidFill>
                  <a:srgbClr val="138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400" b="1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  区・都・国、警察、</a:t>
                </a:r>
                <a:endParaRPr kumimoji="1" lang="en-US" altLang="ja-JP" sz="1400" b="1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pPr algn="ctr"/>
                <a:r>
                  <a:rPr kumimoji="1" lang="ja-JP" altLang="en-US" sz="1400" b="1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消防、自衛隊など</a:t>
                </a:r>
                <a:endParaRPr kumimoji="1" lang="en-US" altLang="ja-JP" sz="1400" b="1">
                  <a:solidFill>
                    <a:sysClr val="windowText" lastClr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pPr algn="ctr"/>
                <a:r>
                  <a:rPr kumimoji="1" lang="ja-JP" altLang="en-US" sz="1400" b="1">
                    <a:solidFill>
                      <a:sysClr val="windowText" lastClr="000000"/>
                    </a:solidFill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防災機関の公的支援</a:t>
                </a:r>
              </a:p>
            </p:txBody>
          </p:sp>
          <p:sp>
            <p:nvSpPr>
              <p:cNvPr id="58" name="ドーナツ 57"/>
              <p:cNvSpPr/>
              <p:nvPr/>
            </p:nvSpPr>
            <p:spPr>
              <a:xfrm>
                <a:off x="1173479" y="1295402"/>
                <a:ext cx="3281362" cy="3167063"/>
              </a:xfrm>
              <a:prstGeom prst="donut">
                <a:avLst>
                  <a:gd name="adj" fmla="val 10064"/>
                </a:avLst>
              </a:prstGeom>
              <a:noFill/>
              <a:ln w="76200">
                <a:solidFill>
                  <a:srgbClr val="138B3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endParaRPr kumimoji="1" lang="ja-JP" altLang="en-US" sz="1100">
                  <a:solidFill>
                    <a:schemeClr val="tx1"/>
                  </a:solidFill>
                </a:endParaRPr>
              </a:p>
            </p:txBody>
          </p:sp>
          <p:sp>
            <p:nvSpPr>
              <p:cNvPr id="59" name="円/楕円 58"/>
              <p:cNvSpPr/>
              <p:nvPr/>
            </p:nvSpPr>
            <p:spPr>
              <a:xfrm>
                <a:off x="2054540" y="747714"/>
                <a:ext cx="1471613" cy="1419225"/>
              </a:xfrm>
              <a:prstGeom prst="ellipse">
                <a:avLst/>
              </a:prstGeom>
              <a:solidFill>
                <a:srgbClr val="FF6699"/>
              </a:solidFill>
              <a:ln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endParaRPr kumimoji="1" lang="ja-JP" altLang="en-US" sz="1100"/>
              </a:p>
            </p:txBody>
          </p:sp>
          <p:sp>
            <p:nvSpPr>
              <p:cNvPr id="60" name="円/楕円 59"/>
              <p:cNvSpPr/>
              <p:nvPr/>
            </p:nvSpPr>
            <p:spPr>
              <a:xfrm>
                <a:off x="682940" y="2824164"/>
                <a:ext cx="1471613" cy="1414462"/>
              </a:xfrm>
              <a:prstGeom prst="ellipse">
                <a:avLst/>
              </a:prstGeom>
              <a:solidFill>
                <a:srgbClr val="33CCFF"/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endParaRPr kumimoji="1" lang="ja-JP" altLang="en-US" sz="1100"/>
              </a:p>
            </p:txBody>
          </p:sp>
          <p:sp>
            <p:nvSpPr>
              <p:cNvPr id="61" name="円/楕円 60"/>
              <p:cNvSpPr/>
              <p:nvPr/>
            </p:nvSpPr>
            <p:spPr>
              <a:xfrm>
                <a:off x="3454715" y="2843214"/>
                <a:ext cx="1471613" cy="1414462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endParaRPr kumimoji="1" lang="ja-JP" altLang="en-US" sz="1100"/>
              </a:p>
            </p:txBody>
          </p:sp>
          <p:sp>
            <p:nvSpPr>
              <p:cNvPr id="62" name="五角形 61"/>
              <p:cNvSpPr/>
              <p:nvPr/>
            </p:nvSpPr>
            <p:spPr>
              <a:xfrm>
                <a:off x="2021203" y="2228851"/>
                <a:ext cx="1544480" cy="1419225"/>
              </a:xfrm>
              <a:prstGeom prst="pentagon">
                <a:avLst/>
              </a:prstGeom>
              <a:solidFill>
                <a:schemeClr val="bg1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endParaRPr kumimoji="1" lang="ja-JP" altLang="en-US" sz="1100"/>
              </a:p>
            </p:txBody>
          </p:sp>
          <p:sp>
            <p:nvSpPr>
              <p:cNvPr id="63" name="テキスト ボックス 27"/>
              <p:cNvSpPr txBox="1"/>
              <p:nvPr/>
            </p:nvSpPr>
            <p:spPr>
              <a:xfrm>
                <a:off x="2125979" y="2305052"/>
                <a:ext cx="1362075" cy="1323975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8800" dirty="0">
                    <a:solidFill>
                      <a:srgbClr val="FF0000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絆</a:t>
                </a:r>
              </a:p>
            </p:txBody>
          </p:sp>
          <p:sp>
            <p:nvSpPr>
              <p:cNvPr id="64" name="テキスト ボックス 28"/>
              <p:cNvSpPr txBox="1"/>
              <p:nvPr/>
            </p:nvSpPr>
            <p:spPr>
              <a:xfrm>
                <a:off x="2016440" y="1000127"/>
                <a:ext cx="1557338" cy="538163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3600" b="1">
                    <a:ln>
                      <a:solidFill>
                        <a:srgbClr val="FF0000"/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自 助</a:t>
                </a:r>
              </a:p>
            </p:txBody>
          </p:sp>
          <p:sp>
            <p:nvSpPr>
              <p:cNvPr id="65" name="テキスト ボックス 29"/>
              <p:cNvSpPr txBox="1"/>
              <p:nvPr/>
            </p:nvSpPr>
            <p:spPr>
              <a:xfrm>
                <a:off x="3416615" y="3100390"/>
                <a:ext cx="1557338" cy="538162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3600" b="1"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公 助</a:t>
                </a:r>
              </a:p>
            </p:txBody>
          </p:sp>
          <p:sp>
            <p:nvSpPr>
              <p:cNvPr id="66" name="テキスト ボックス 30"/>
              <p:cNvSpPr txBox="1"/>
              <p:nvPr/>
            </p:nvSpPr>
            <p:spPr>
              <a:xfrm>
                <a:off x="644840" y="3071815"/>
                <a:ext cx="1557338" cy="538162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3600" b="1" dirty="0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共 助</a:t>
                </a:r>
              </a:p>
            </p:txBody>
          </p:sp>
          <p:sp>
            <p:nvSpPr>
              <p:cNvPr id="67" name="テキスト ボックス 31"/>
              <p:cNvSpPr txBox="1"/>
              <p:nvPr/>
            </p:nvSpPr>
            <p:spPr>
              <a:xfrm>
                <a:off x="2016440" y="1452564"/>
                <a:ext cx="1557338" cy="461962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800" b="1">
                    <a:ln>
                      <a:solidFill>
                        <a:srgbClr val="FF0000"/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自分と家族</a:t>
                </a:r>
              </a:p>
            </p:txBody>
          </p:sp>
          <p:sp>
            <p:nvSpPr>
              <p:cNvPr id="68" name="テキスト ボックス 32"/>
              <p:cNvSpPr txBox="1"/>
              <p:nvPr/>
            </p:nvSpPr>
            <p:spPr>
              <a:xfrm>
                <a:off x="644840" y="3571875"/>
                <a:ext cx="1557338" cy="676275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800" b="1" dirty="0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地域・町会</a:t>
                </a:r>
                <a:endParaRPr kumimoji="1" lang="en-US" altLang="ja-JP" sz="1800" b="1" dirty="0">
                  <a:ln>
                    <a:solidFill>
                      <a:schemeClr val="tx2">
                        <a:lumMod val="7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HGP創英角ｺﾞｼｯｸUB" panose="020B0900000000000000" pitchFamily="50" charset="-128"/>
                  <a:ea typeface="HGP創英角ｺﾞｼｯｸUB" panose="020B0900000000000000" pitchFamily="50" charset="-128"/>
                </a:endParaRPr>
              </a:p>
              <a:p>
                <a:pPr algn="ctr"/>
                <a:r>
                  <a:rPr kumimoji="1" lang="ja-JP" altLang="en-US" sz="1800" b="1" dirty="0">
                    <a:ln>
                      <a:solidFill>
                        <a:schemeClr val="tx2">
                          <a:lumMod val="7500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仲間</a:t>
                </a:r>
              </a:p>
            </p:txBody>
          </p:sp>
          <p:sp>
            <p:nvSpPr>
              <p:cNvPr id="69" name="テキスト ボックス 33"/>
              <p:cNvSpPr txBox="1"/>
              <p:nvPr/>
            </p:nvSpPr>
            <p:spPr>
              <a:xfrm>
                <a:off x="3416615" y="3581401"/>
                <a:ext cx="1557338" cy="419100"/>
              </a:xfrm>
              <a:prstGeom prst="rect">
                <a:avLst/>
              </a:prstGeom>
              <a:noFill/>
              <a:ln w="9525" cmpd="sng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kumimoji="1" lang="ja-JP" altLang="en-US" sz="1800" b="1">
                    <a:ln>
                      <a:solidFill>
                        <a:schemeClr val="accent6">
                          <a:lumMod val="7500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HGP創英角ｺﾞｼｯｸUB" panose="020B0900000000000000" pitchFamily="50" charset="-128"/>
                    <a:ea typeface="HGP創英角ｺﾞｼｯｸUB" panose="020B0900000000000000" pitchFamily="50" charset="-128"/>
                  </a:rPr>
                  <a:t>行政機関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022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1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1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109572" y="1700808"/>
            <a:ext cx="7422868" cy="3960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Tx/>
              <a:buNone/>
            </a:pPr>
            <a:r>
              <a:rPr lang="ja-JP" altLang="en-US" sz="6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手を取り合って</a:t>
            </a:r>
            <a:endParaRPr lang="en-US" altLang="ja-JP" sz="6000" b="1" dirty="0" smtClean="0">
              <a:ln>
                <a:solidFill>
                  <a:schemeClr val="bg1"/>
                </a:solidFill>
              </a:ln>
              <a:solidFill>
                <a:srgbClr val="0000FF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ja-JP" altLang="en-US" sz="6000" b="1" dirty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みんなの</a:t>
            </a:r>
            <a:r>
              <a:rPr lang="ja-JP" altLang="en-US" sz="6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命を</a:t>
            </a:r>
            <a:endParaRPr lang="en-US" altLang="ja-JP" sz="6000" b="1" dirty="0" smtClean="0">
              <a:ln>
                <a:solidFill>
                  <a:schemeClr val="bg1"/>
                </a:solidFill>
              </a:ln>
              <a:solidFill>
                <a:srgbClr val="0000FF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ja-JP" altLang="en-US" sz="6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守りましょう</a:t>
            </a:r>
            <a:r>
              <a:rPr lang="ja-JP" altLang="en-US" sz="6000" b="1" dirty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！</a:t>
            </a:r>
            <a:endParaRPr lang="ja-JP" altLang="en-US" sz="6000" b="1" dirty="0" smtClean="0">
              <a:ln>
                <a:solidFill>
                  <a:schemeClr val="bg1"/>
                </a:solidFill>
              </a:ln>
              <a:solidFill>
                <a:srgbClr val="0000FF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</p:txBody>
      </p:sp>
      <p:pic>
        <p:nvPicPr>
          <p:cNvPr id="14" name="Picture 14" descr="http://www.artbank.co.jp/stockillust/vol8_image/iwasakimiyoko_miraikobo/1-C-IMG19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90465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7504" y="188640"/>
            <a:ext cx="2160240" cy="72008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7030A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家 族 愛</a:t>
            </a:r>
            <a:endParaRPr lang="en-US" altLang="ja-JP" sz="4000" dirty="0" smtClean="0">
              <a:solidFill>
                <a:srgbClr val="7030A0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6876256" y="188641"/>
            <a:ext cx="2160240" cy="5760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7030A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地 域 愛</a:t>
            </a:r>
            <a:endParaRPr lang="en-US" altLang="ja-JP" sz="4000" dirty="0" smtClean="0">
              <a:solidFill>
                <a:srgbClr val="7030A0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7092280" y="6148937"/>
            <a:ext cx="2051720" cy="6644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7030A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支 え 愛</a:t>
            </a:r>
            <a:endParaRPr lang="en-US" altLang="ja-JP" sz="4000" dirty="0" smtClean="0">
              <a:solidFill>
                <a:srgbClr val="7030A0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07504" y="6134089"/>
            <a:ext cx="2160240" cy="679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ja-JP" altLang="en-US" sz="4000" dirty="0" smtClean="0">
                <a:solidFill>
                  <a:srgbClr val="7030A0"/>
                </a:solidFill>
                <a:latin typeface="HGP創英角ﾎﾟｯﾌﾟ体" panose="040B0A00000000000000" pitchFamily="50" charset="-128"/>
                <a:ea typeface="HGP創英角ﾎﾟｯﾌﾟ体" panose="040B0A00000000000000" pitchFamily="50" charset="-128"/>
              </a:rPr>
              <a:t>助 け 愛</a:t>
            </a:r>
            <a:endParaRPr lang="en-US" altLang="ja-JP" sz="4000" dirty="0" smtClean="0">
              <a:solidFill>
                <a:srgbClr val="7030A0"/>
              </a:solidFill>
              <a:latin typeface="HGP創英角ﾎﾟｯﾌﾟ体" panose="040B0A00000000000000" pitchFamily="50" charset="-128"/>
              <a:ea typeface="HGP創英角ﾎﾟｯﾌﾟ体" panose="040B0A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0341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80706" y="2492896"/>
            <a:ext cx="8095750" cy="2376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Tx/>
              <a:buNone/>
            </a:pPr>
            <a:r>
              <a:rPr lang="ja-JP" altLang="en-US" sz="6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自分たちの命を</a:t>
            </a:r>
            <a:endParaRPr lang="en-US" altLang="ja-JP" sz="6000" b="1" dirty="0" smtClean="0">
              <a:ln>
                <a:solidFill>
                  <a:schemeClr val="bg1"/>
                </a:solidFill>
              </a:ln>
              <a:solidFill>
                <a:srgbClr val="0000FF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ja-JP" altLang="en-US" sz="6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他人任せにしますか</a:t>
            </a:r>
            <a:r>
              <a:rPr lang="ja-JP" altLang="en-US" sz="6000" b="1" dirty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？</a:t>
            </a:r>
            <a:endParaRPr lang="ja-JP" altLang="en-US" sz="6000" b="1" dirty="0" smtClean="0">
              <a:ln>
                <a:solidFill>
                  <a:schemeClr val="bg1"/>
                </a:solidFill>
              </a:ln>
              <a:solidFill>
                <a:srgbClr val="0000FF"/>
              </a:solidFill>
              <a:latin typeface="HGS創英角ｺﾞｼｯｸUB" panose="020B0900000000000000" pitchFamily="50" charset="-128"/>
              <a:ea typeface="HGS創英角ｺﾞｼｯｸUB" panose="020B0900000000000000" pitchFamily="50" charset="-128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610183" y="2285970"/>
            <a:ext cx="828092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ja-JP" altLang="en-US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私たちにできること</a:t>
            </a:r>
            <a:endParaRPr lang="en-US" altLang="ja-JP" sz="66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からはじめよう！</a:t>
            </a:r>
            <a:endParaRPr lang="ja-JP" altLang="en-US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07738" y="2204864"/>
            <a:ext cx="8095750" cy="2448272"/>
          </a:xfrm>
          <a:prstGeom prst="rect">
            <a:avLst/>
          </a:prstGeom>
          <a:solidFill>
            <a:schemeClr val="bg1"/>
          </a:solidFill>
        </p:spPr>
        <p:txBody>
          <a:bodyPr vert="horz" rtlCol="0" anchor="ctr" anchorCtr="0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rgbClr val="C00000"/>
              </a:buClr>
              <a:buSzPct val="80000"/>
              <a:buFont typeface="Wingdings"/>
              <a:buChar char="l"/>
              <a:defRPr kumimoji="1" sz="3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rgbClr val="C00000"/>
              </a:buClr>
              <a:buSzPct val="65000"/>
              <a:buFont typeface="Wingdings"/>
              <a:buChar char="l"/>
              <a:defRPr kumimoji="1" sz="28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rgbClr val="C00000"/>
              </a:buClr>
              <a:buSzPct val="60000"/>
              <a:buFont typeface="Wingdings"/>
              <a:buChar char="l"/>
              <a:defRPr kumimoji="1" sz="2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"/>
              <a:buChar char="l"/>
              <a:defRPr kumimoji="1" sz="20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55000"/>
              <a:buFont typeface="Wingdings"/>
              <a:buChar char="l"/>
              <a:defRPr kumimoji="1" sz="20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50000"/>
              <a:buFont typeface="Wingdings"/>
              <a:buChar char="l"/>
              <a:defRPr kumimoji="1" sz="1900">
                <a:solidFill>
                  <a:schemeClr val="accent1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l"/>
              <a:defRPr kumimoji="1" lang="ja-JP" altLang="en-US" sz="1600" smtClean="0">
                <a:solidFill>
                  <a:schemeClr val="accent1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l"/>
              <a:defRPr kumimoji="1" lang="ja-JP" altLang="en-US" sz="1600" smtClean="0">
                <a:solidFill>
                  <a:schemeClr val="accent1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50000"/>
              <a:buFont typeface="Wingdings"/>
              <a:buChar char="l"/>
              <a:defRPr kumimoji="1" lang="ja-JP" altLang="en-US" sz="1600" smtClean="0">
                <a:solidFill>
                  <a:schemeClr val="accent1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/>
              <a:buNone/>
            </a:pPr>
            <a:r>
              <a:rPr lang="ja-JP" altLang="en-US" sz="72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防災は一人ひとりが</a:t>
            </a:r>
            <a:endParaRPr lang="en-US" altLang="ja-JP" sz="72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  <a:p>
            <a:pPr marL="0" indent="0" algn="ctr">
              <a:buFont typeface="Wingdings"/>
              <a:buNone/>
            </a:pPr>
            <a:r>
              <a:rPr lang="ja-JP" altLang="en-US" sz="7200" dirty="0" smtClean="0">
                <a:solidFill>
                  <a:srgbClr val="FF0000"/>
                </a:solidFill>
                <a:latin typeface="HGP創英角ｺﾞｼｯｸUB" pitchFamily="50" charset="-128"/>
                <a:ea typeface="HGP創英角ｺﾞｼｯｸUB" pitchFamily="50" charset="-128"/>
              </a:rPr>
              <a:t>主役です！</a:t>
            </a:r>
            <a:endParaRPr lang="en-US" altLang="ja-JP" sz="7200" dirty="0" smtClean="0">
              <a:solidFill>
                <a:srgbClr val="FF0000"/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218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4" grpId="0"/>
      <p:bldP spid="4" grpId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107504" y="2937718"/>
            <a:ext cx="9070254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5000" dirty="0" smtClean="0">
                <a:solidFill>
                  <a:schemeClr val="accent1">
                    <a:lumMod val="50000"/>
                  </a:schemeClr>
                </a:solidFill>
                <a:latin typeface="HGP創英角ｺﾞｼｯｸUB" pitchFamily="50" charset="-128"/>
                <a:ea typeface="HGP創英角ｺﾞｼｯｸUB" pitchFamily="50" charset="-128"/>
              </a:rPr>
              <a:t>ご清聴ありがとうございました。</a:t>
            </a:r>
            <a:endParaRPr lang="ja-JP" altLang="en-US" sz="5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ＭＳ Ｐ明朝" panose="02020600040205080304" pitchFamily="18" charset="-128"/>
              <a:ea typeface="ＭＳ Ｐ明朝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893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サブタイトル 2"/>
          <p:cNvSpPr txBox="1">
            <a:spLocks/>
          </p:cNvSpPr>
          <p:nvPr/>
        </p:nvSpPr>
        <p:spPr>
          <a:xfrm>
            <a:off x="516054" y="4626926"/>
            <a:ext cx="8304418" cy="1185874"/>
          </a:xfrm>
          <a:prstGeom prst="rect">
            <a:avLst/>
          </a:prstGeom>
        </p:spPr>
        <p:txBody>
          <a:bodyPr vert="horz"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1" sz="3200" baseline="0">
                <a:solidFill>
                  <a:schemeClr val="tx2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2">
                  <a:tint val="75000"/>
                </a:schemeClr>
              </a:buClr>
              <a:buSzPct val="55000"/>
              <a:buFont typeface="Wingdings"/>
              <a:buNone/>
              <a:defRPr kumimoji="1" sz="28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SzPct val="55000"/>
              <a:buFont typeface="Wingdings"/>
              <a:buNone/>
              <a:defRPr kumimoji="1" sz="24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50000"/>
              <a:buFont typeface="Wingdings"/>
              <a:buNone/>
              <a:defRPr kumimoji="1" sz="20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5">
                  <a:shade val="75000"/>
                </a:schemeClr>
              </a:buClr>
              <a:buSzPct val="45000"/>
              <a:buFont typeface="Wingdings"/>
              <a:buNone/>
              <a:defRPr kumimoji="1" sz="20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6">
                  <a:shade val="75000"/>
                </a:schemeClr>
              </a:buClr>
              <a:buSzPct val="6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>
                  <a:tint val="50000"/>
                </a:schemeClr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50000"/>
              <a:buFont typeface="Wingdings"/>
              <a:buNone/>
              <a:defRPr kumimoji="1"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ja-JP" altLang="en-US" sz="2800" kern="0" dirty="0" smtClean="0">
                <a:solidFill>
                  <a:schemeClr val="tx1"/>
                </a:solidFill>
              </a:rPr>
              <a:t>　　　</a:t>
            </a:r>
            <a:r>
              <a:rPr lang="ja-JP" altLang="en-US" sz="2800" kern="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江戸川区 危機管理室</a:t>
            </a:r>
            <a:endParaRPr lang="en-US" altLang="ja-JP" sz="2800" kern="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algn="l"/>
            <a:r>
              <a:rPr lang="ja-JP" altLang="en-US" sz="2800" kern="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　　　防災危機管理課 計画係主査　　森　　亮</a:t>
            </a:r>
            <a:endParaRPr lang="en-US" altLang="ja-JP" sz="2800" kern="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8" name="サブタイトル 2"/>
          <p:cNvSpPr txBox="1">
            <a:spLocks/>
          </p:cNvSpPr>
          <p:nvPr/>
        </p:nvSpPr>
        <p:spPr>
          <a:xfrm>
            <a:off x="4283968" y="5840096"/>
            <a:ext cx="4536504" cy="576064"/>
          </a:xfrm>
          <a:prstGeom prst="rect">
            <a:avLst/>
          </a:prstGeom>
        </p:spPr>
        <p:txBody>
          <a:bodyPr vert="horz" rtlCol="0">
            <a:no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tabLst/>
              <a:defRPr/>
            </a:pPr>
            <a:r>
              <a:rPr kumimoji="1" lang="ja-JP" altLang="en-US" sz="2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ＭＳ ゴシック" pitchFamily="49" charset="-128"/>
                <a:ea typeface="ＭＳ ゴシック" pitchFamily="49" charset="-128"/>
              </a:rPr>
              <a:t>平成２９年８月２６日（土）</a:t>
            </a:r>
            <a:endParaRPr kumimoji="1" lang="en-US" altLang="ja-JP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51520" y="364734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00" b="1" dirty="0" smtClean="0">
                <a:latin typeface="HG丸ｺﾞｼｯｸM-PRO" pitchFamily="50" charset="-128"/>
                <a:ea typeface="HG丸ｺﾞｼｯｸM-PRO" pitchFamily="50" charset="-128"/>
              </a:rPr>
              <a:t>～西葛西バームハイツ　防災講演～</a:t>
            </a:r>
            <a:endParaRPr lang="en-US" altLang="ja-JP" sz="2800" b="1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179512" y="764704"/>
            <a:ext cx="8784976" cy="2736304"/>
          </a:xfrm>
          <a:prstGeom prst="rect">
            <a:avLst/>
          </a:prstGeom>
        </p:spPr>
        <p:txBody>
          <a:bodyPr vert="horz" rtlCol="0" anchor="b">
            <a:normAutofit/>
          </a:bodyPr>
          <a:lstStyle>
            <a:lvl1pPr algn="ctr" rtl="0" eaLnBrk="1" fontAlgn="auto" latinLnBrk="0" hangingPunct="1">
              <a:spcBef>
                <a:spcPct val="0"/>
              </a:spcBef>
              <a:buNone/>
              <a:defRPr kumimoji="1" sz="4400" baseline="0">
                <a:gradFill flip="none" rotWithShape="1">
                  <a:gsLst>
                    <a:gs pos="60000">
                      <a:schemeClr val="tx2"/>
                    </a:gs>
                    <a:gs pos="100000">
                      <a:schemeClr val="tx2">
                        <a:tint val="20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127000" algn="tl" rotWithShape="0">
                    <a:schemeClr val="bg1"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江戸川区で</a:t>
            </a:r>
            <a:r>
              <a:rPr lang="ja-JP" altLang="en-US" sz="5400" b="1" kern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起こり得る</a:t>
            </a:r>
            <a:endParaRPr lang="en-US" altLang="ja-JP" sz="5400" b="1" kern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HG創英角ｺﾞｼｯｸUB" pitchFamily="49" charset="-128"/>
              <a:ea typeface="HG創英角ｺﾞｼｯｸUB" pitchFamily="49" charset="-128"/>
            </a:endParaRPr>
          </a:p>
          <a:p>
            <a:r>
              <a:rPr lang="ja-JP" altLang="en-US" sz="5400" b="1" kern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G創英角ｺﾞｼｯｸUB" pitchFamily="49" charset="-128"/>
                <a:ea typeface="HG創英角ｺﾞｼｯｸUB" pitchFamily="49" charset="-128"/>
              </a:rPr>
              <a:t>水害と備えについて</a:t>
            </a:r>
          </a:p>
        </p:txBody>
      </p:sp>
    </p:spTree>
    <p:extLst>
      <p:ext uri="{BB962C8B-B14F-4D97-AF65-F5344CB8AC3E}">
        <p14:creationId xmlns:p14="http://schemas.microsoft.com/office/powerpoint/2010/main" val="54458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雪藤">
  <a:themeElements>
    <a:clrScheme name="雪藤">
      <a:dk1>
        <a:sysClr val="windowText" lastClr="000000"/>
      </a:dk1>
      <a:lt1>
        <a:sysClr val="window" lastClr="FFFFFF"/>
      </a:lt1>
      <a:dk2>
        <a:srgbClr val="000049"/>
      </a:dk2>
      <a:lt2>
        <a:srgbClr val="E3E8FF"/>
      </a:lt2>
      <a:accent1>
        <a:srgbClr val="947098"/>
      </a:accent1>
      <a:accent2>
        <a:srgbClr val="809E90"/>
      </a:accent2>
      <a:accent3>
        <a:srgbClr val="7574AC"/>
      </a:accent3>
      <a:accent4>
        <a:srgbClr val="A4715D"/>
      </a:accent4>
      <a:accent5>
        <a:srgbClr val="9E9E78"/>
      </a:accent5>
      <a:accent6>
        <a:srgbClr val="6079A4"/>
      </a:accent6>
      <a:hlink>
        <a:srgbClr val="0000FF"/>
      </a:hlink>
      <a:folHlink>
        <a:srgbClr val="800080"/>
      </a:folHlink>
    </a:clrScheme>
    <a:fontScheme name="雪藤">
      <a:majorFont>
        <a:latin typeface="Bookman Old Style"/>
        <a:ea typeface=""/>
        <a:cs typeface=""/>
        <a:font script="Jpan" typeface="HGP明朝E"/>
        <a:font script="Hang" typeface="돋움"/>
        <a:font script="Hans" typeface="黑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方正舒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雪藤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13000"/>
                <a:lum val="79000"/>
              </a:schemeClr>
            </a:gs>
            <a:gs pos="100000">
              <a:schemeClr val="phClr">
                <a:sat val="100000"/>
                <a:lum val="95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FFFFFF"/>
              <a:schemeClr val="phClr">
                <a:tint val="100000"/>
              </a:schemeClr>
            </a:duotone>
          </a:blip>
        </a:blipFill>
      </a:fillStyleLst>
      <a:lnStyleLst>
        <a:ln w="9525">
          <a:solidFill>
            <a:schemeClr val="phClr">
              <a:alpha val="100000"/>
            </a:schemeClr>
          </a:solidFill>
          <a:prstDash val="solid"/>
        </a:ln>
        <a:ln w="12700">
          <a:solidFill>
            <a:schemeClr val="phClr">
              <a:alpha val="100000"/>
            </a:schemeClr>
          </a:solidFill>
          <a:prstDash val="solid"/>
        </a:ln>
        <a:ln w="38100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glow rad="101600">
              <a:schemeClr val="phClr">
                <a:alpha val="10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/>
            <a:lightRig rig="threePt" dir="t">
              <a:rot lat="0" lon="0" rev="18900000"/>
            </a:lightRig>
          </a:scene3d>
          <a:sp3d/>
        </a:effectStyle>
        <a:effectStyle>
          <a:effectLst>
            <a:glow rad="101600">
              <a:schemeClr val="phClr">
                <a:alpha val="15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 fov="0"/>
            <a:lightRig rig="glow" dir="t">
              <a:rot lat="0" lon="0" rev="2700000"/>
            </a:lightRig>
          </a:scene3d>
          <a:sp3d>
            <a:bevelT w="342900" h="38100" prst="softRound"/>
            <a:bevelB w="342900" h="38100" prst="softRound"/>
            <a:contourClr>
              <a:srgbClr val="000000"/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0"/>
                <a:lum val="100000"/>
              </a:schemeClr>
            </a:gs>
            <a:gs pos="100000">
              <a:schemeClr val="phClr">
                <a:sat val="100000"/>
                <a:lum val="9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8000"/>
                <a:satMod val="250000"/>
              </a:schemeClr>
              <a:schemeClr val="phClr">
                <a:tint val="92350"/>
                <a:satMod val="15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Wistaria</Template>
  <TotalTime>254</TotalTime>
  <Words>1178</Words>
  <Application>Microsoft Office PowerPoint</Application>
  <PresentationFormat>画面に合わせる (4:3)</PresentationFormat>
  <Paragraphs>334</Paragraphs>
  <Slides>45</Slides>
  <Notes>12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45</vt:i4>
      </vt:variant>
    </vt:vector>
  </HeadingPairs>
  <TitlesOfParts>
    <vt:vector size="46" baseType="lpstr">
      <vt:lpstr>雪藤</vt:lpstr>
      <vt:lpstr>PowerPoint プレゼンテーション</vt:lpstr>
      <vt:lpstr>１ 江戸川区の地勢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２ 水害時の避難行動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３ 情報収集・安否確認方法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４ 災害時の３助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>江戸川区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全庁ＬＡＮ利用者</dc:creator>
  <cp:lastModifiedBy>関根 弘二</cp:lastModifiedBy>
  <cp:revision>23</cp:revision>
  <cp:lastPrinted>2017-08-20T04:47:34Z</cp:lastPrinted>
  <dcterms:created xsi:type="dcterms:W3CDTF">2017-08-20T01:08:44Z</dcterms:created>
  <dcterms:modified xsi:type="dcterms:W3CDTF">2017-08-31T20:08:32Z</dcterms:modified>
</cp:coreProperties>
</file>