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</p:sldIdLst>
  <p:sldSz cx="10691813" cy="15119350"/>
  <p:notesSz cx="6858000" cy="9144000"/>
  <p:defaultTextStyle>
    <a:defPPr>
      <a:defRPr lang="ja-JP"/>
    </a:defPPr>
    <a:lvl1pPr marL="0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1pPr>
    <a:lvl2pPr marL="737436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2pPr>
    <a:lvl3pPr marL="1474872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3pPr>
    <a:lvl4pPr marL="2212309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4pPr>
    <a:lvl5pPr marL="2949745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5pPr>
    <a:lvl6pPr marL="3687181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6pPr>
    <a:lvl7pPr marL="4424617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7pPr>
    <a:lvl8pPr marL="5162053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8pPr>
    <a:lvl9pPr marL="5899489" algn="l" defTabSz="1474872" rtl="0" eaLnBrk="1" latinLnBrk="0" hangingPunct="1">
      <a:defRPr kumimoji="1" sz="290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7" autoAdjust="0"/>
    <p:restoredTop sz="94660"/>
  </p:normalViewPr>
  <p:slideViewPr>
    <p:cSldViewPr snapToGrid="0">
      <p:cViewPr varScale="1">
        <p:scale>
          <a:sx n="72" d="100"/>
          <a:sy n="72" d="100"/>
        </p:scale>
        <p:origin x="7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32639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2656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/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75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5918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6427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32582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2642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85680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2941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ja-JP" altLang="en-US" smtClean="0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856874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27157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09904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2276A0-34AB-4300-AFE7-80CD4D7D8964}" type="datetimeFigureOut">
              <a:rPr kumimoji="1" lang="ja-JP" altLang="en-US" smtClean="0"/>
              <a:t>2018/9/12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03C3-4977-45DB-970A-9B3DB571BB6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957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kumimoji="1"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kumimoji="1"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直線矢印コネクタ 21"/>
          <p:cNvCxnSpPr>
            <a:stCxn id="24" idx="2"/>
            <a:endCxn id="28" idx="0"/>
          </p:cNvCxnSpPr>
          <p:nvPr/>
        </p:nvCxnSpPr>
        <p:spPr>
          <a:xfrm flipH="1">
            <a:off x="5732460" y="5054819"/>
            <a:ext cx="832836" cy="1007480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  <a:tailEnd type="arrow" w="med" len="lg"/>
          </a:ln>
          <a:effectLst/>
        </p:spPr>
      </p:cxnSp>
      <p:sp>
        <p:nvSpPr>
          <p:cNvPr id="23" name="円/楕円 22"/>
          <p:cNvSpPr>
            <a:spLocks noChangeAspect="1"/>
          </p:cNvSpPr>
          <p:nvPr/>
        </p:nvSpPr>
        <p:spPr>
          <a:xfrm>
            <a:off x="6565296" y="3374537"/>
            <a:ext cx="3460812" cy="939979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0" tIns="0" rIns="0" bIns="0" rtlCol="0" anchor="ctr" anchorCtr="1"/>
          <a:lstStyle/>
          <a:p>
            <a:pPr algn="ctr"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マンション外部</a:t>
            </a:r>
            <a:endParaRPr kumimoji="0" lang="en-US" altLang="ja-JP" sz="2000" kern="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24" name="円/楕円 23"/>
          <p:cNvSpPr>
            <a:spLocks noChangeAspect="1"/>
          </p:cNvSpPr>
          <p:nvPr/>
        </p:nvSpPr>
        <p:spPr>
          <a:xfrm>
            <a:off x="6565296" y="4584829"/>
            <a:ext cx="3460812" cy="939979"/>
          </a:xfrm>
          <a:prstGeom prst="ellipse">
            <a:avLst/>
          </a:prstGeom>
          <a:solidFill>
            <a:schemeClr val="bg1">
              <a:lumMod val="7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0" tIns="0" rIns="0" bIns="0" rtlCol="0" anchor="ctr" anchorCtr="1"/>
          <a:lstStyle/>
          <a:p>
            <a:pPr algn="ctr"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区分所有者・居住者</a:t>
            </a:r>
          </a:p>
        </p:txBody>
      </p:sp>
      <p:sp>
        <p:nvSpPr>
          <p:cNvPr id="25" name="角丸四角形 24"/>
          <p:cNvSpPr>
            <a:spLocks/>
          </p:cNvSpPr>
          <p:nvPr/>
        </p:nvSpPr>
        <p:spPr>
          <a:xfrm>
            <a:off x="665892" y="3494116"/>
            <a:ext cx="1942817" cy="192268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25458" rIns="25458" rtlCol="0" anchor="ctr"/>
          <a:lstStyle/>
          <a:p>
            <a:pPr algn="ctr"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ホームページ</a:t>
            </a:r>
          </a:p>
        </p:txBody>
      </p:sp>
      <p:sp>
        <p:nvSpPr>
          <p:cNvPr id="26" name="1 つの角を丸めた四角形 25"/>
          <p:cNvSpPr>
            <a:spLocks noChangeAspect="1"/>
          </p:cNvSpPr>
          <p:nvPr/>
        </p:nvSpPr>
        <p:spPr>
          <a:xfrm>
            <a:off x="2865677" y="2153426"/>
            <a:ext cx="2866783" cy="1367243"/>
          </a:xfrm>
          <a:prstGeom prst="snipRoundRect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152747" tIns="0" rIns="152747" bIns="0" rtlCol="0" anchor="ctr" anchorCtr="0"/>
          <a:lstStyle/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どんな</a:t>
            </a:r>
            <a:endParaRPr kumimoji="0" lang="en-US" altLang="ja-JP" sz="2000" kern="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</a:t>
            </a:r>
          </a:p>
        </p:txBody>
      </p:sp>
      <p:sp>
        <p:nvSpPr>
          <p:cNvPr id="27" name="1 つの角を丸めた四角形 26"/>
          <p:cNvSpPr>
            <a:spLocks noChangeAspect="1"/>
          </p:cNvSpPr>
          <p:nvPr/>
        </p:nvSpPr>
        <p:spPr>
          <a:xfrm>
            <a:off x="2865677" y="3766051"/>
            <a:ext cx="2866783" cy="1367243"/>
          </a:xfrm>
          <a:prstGeom prst="snipRoundRect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152747" tIns="0" rIns="152747" bIns="0" rtlCol="0" anchor="ctr" anchorCtr="0"/>
          <a:lstStyle/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各種広報</a:t>
            </a:r>
            <a:endParaRPr kumimoji="0" lang="en-US" altLang="ja-JP" sz="2000" kern="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守るべきルール🔒</a:t>
            </a:r>
          </a:p>
        </p:txBody>
      </p:sp>
      <p:sp>
        <p:nvSpPr>
          <p:cNvPr id="28" name="1 つの角を丸めた四角形 27"/>
          <p:cNvSpPr>
            <a:spLocks noChangeAspect="1"/>
          </p:cNvSpPr>
          <p:nvPr/>
        </p:nvSpPr>
        <p:spPr>
          <a:xfrm>
            <a:off x="2865677" y="5378678"/>
            <a:ext cx="2866783" cy="1367243"/>
          </a:xfrm>
          <a:prstGeom prst="snipRoundRect">
            <a:avLst/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tx1"/>
            </a:solidFill>
            <a:prstDash val="solid"/>
            <a:miter lim="800000"/>
          </a:ln>
          <a:effectLst/>
        </p:spPr>
        <p:txBody>
          <a:bodyPr lIns="152747" tIns="0" rIns="152747" bIns="0" rtlCol="0" anchor="ctr" anchorCtr="0"/>
          <a:lstStyle/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</a:t>
            </a:r>
            <a:endParaRPr kumimoji="0" lang="en-US" altLang="ja-JP" sz="2000" kern="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defTabSz="646664"/>
            <a:r>
              <a:rPr kumimoji="0" lang="ja-JP" altLang="en-US" sz="2000" kern="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共有文書の管理🔒</a:t>
            </a:r>
          </a:p>
        </p:txBody>
      </p:sp>
      <p:cxnSp>
        <p:nvCxnSpPr>
          <p:cNvPr id="29" name="直線コネクタ 28"/>
          <p:cNvCxnSpPr>
            <a:stCxn id="25" idx="0"/>
            <a:endCxn id="26" idx="2"/>
          </p:cNvCxnSpPr>
          <p:nvPr/>
        </p:nvCxnSpPr>
        <p:spPr>
          <a:xfrm flipV="1">
            <a:off x="1637301" y="2837050"/>
            <a:ext cx="1228377" cy="657068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cxnSp>
        <p:nvCxnSpPr>
          <p:cNvPr id="30" name="直線コネクタ 29"/>
          <p:cNvCxnSpPr>
            <a:stCxn id="25" idx="2"/>
            <a:endCxn id="28" idx="2"/>
          </p:cNvCxnSpPr>
          <p:nvPr/>
        </p:nvCxnSpPr>
        <p:spPr>
          <a:xfrm>
            <a:off x="1637301" y="5416803"/>
            <a:ext cx="1228377" cy="645498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cxnSp>
        <p:nvCxnSpPr>
          <p:cNvPr id="31" name="直線コネクタ 30"/>
          <p:cNvCxnSpPr>
            <a:stCxn id="25" idx="3"/>
            <a:endCxn id="27" idx="2"/>
          </p:cNvCxnSpPr>
          <p:nvPr/>
        </p:nvCxnSpPr>
        <p:spPr>
          <a:xfrm flipV="1">
            <a:off x="2608709" y="4449675"/>
            <a:ext cx="256969" cy="5785"/>
          </a:xfrm>
          <a:prstGeom prst="line">
            <a:avLst/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</a:ln>
          <a:effectLst/>
        </p:spPr>
      </p:cxnSp>
      <p:cxnSp>
        <p:nvCxnSpPr>
          <p:cNvPr id="32" name="直線矢印コネクタ 31"/>
          <p:cNvCxnSpPr>
            <a:stCxn id="23" idx="2"/>
            <a:endCxn id="26" idx="0"/>
          </p:cNvCxnSpPr>
          <p:nvPr/>
        </p:nvCxnSpPr>
        <p:spPr>
          <a:xfrm flipH="1" flipV="1">
            <a:off x="5732460" y="2837050"/>
            <a:ext cx="832836" cy="1007480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tailEnd type="arrow" w="med" len="lg"/>
          </a:ln>
          <a:effectLst/>
        </p:spPr>
      </p:cxnSp>
      <p:cxnSp>
        <p:nvCxnSpPr>
          <p:cNvPr id="33" name="直線矢印コネクタ 32"/>
          <p:cNvCxnSpPr>
            <a:stCxn id="23" idx="2"/>
            <a:endCxn id="27" idx="0"/>
          </p:cNvCxnSpPr>
          <p:nvPr/>
        </p:nvCxnSpPr>
        <p:spPr>
          <a:xfrm flipH="1">
            <a:off x="5732460" y="3844530"/>
            <a:ext cx="832836" cy="605146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tailEnd type="arrow" w="med" len="lg"/>
          </a:ln>
          <a:effectLst/>
        </p:spPr>
      </p:cxnSp>
      <p:cxnSp>
        <p:nvCxnSpPr>
          <p:cNvPr id="34" name="直線矢印コネクタ 33"/>
          <p:cNvCxnSpPr>
            <a:stCxn id="23" idx="2"/>
            <a:endCxn id="28" idx="0"/>
          </p:cNvCxnSpPr>
          <p:nvPr/>
        </p:nvCxnSpPr>
        <p:spPr>
          <a:xfrm flipH="1">
            <a:off x="5732460" y="3844528"/>
            <a:ext cx="832836" cy="2217773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50000"/>
              </a:schemeClr>
            </a:solidFill>
            <a:prstDash val="sysDot"/>
            <a:miter lim="800000"/>
            <a:tailEnd type="arrow" w="med" len="lg"/>
          </a:ln>
          <a:effectLst/>
        </p:spPr>
      </p:cxnSp>
      <p:cxnSp>
        <p:nvCxnSpPr>
          <p:cNvPr id="35" name="直線矢印コネクタ 34"/>
          <p:cNvCxnSpPr>
            <a:stCxn id="24" idx="2"/>
            <a:endCxn id="27" idx="0"/>
          </p:cNvCxnSpPr>
          <p:nvPr/>
        </p:nvCxnSpPr>
        <p:spPr>
          <a:xfrm flipH="1" flipV="1">
            <a:off x="5732460" y="4449673"/>
            <a:ext cx="832836" cy="605146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50000"/>
              </a:schemeClr>
            </a:solidFill>
            <a:prstDash val="solid"/>
            <a:miter lim="800000"/>
            <a:tailEnd type="arrow" w="med" len="lg"/>
          </a:ln>
          <a:effectLst/>
        </p:spPr>
      </p:cxnSp>
      <p:cxnSp>
        <p:nvCxnSpPr>
          <p:cNvPr id="36" name="直線矢印コネクタ 35"/>
          <p:cNvCxnSpPr>
            <a:stCxn id="24" idx="2"/>
            <a:endCxn id="26" idx="0"/>
          </p:cNvCxnSpPr>
          <p:nvPr/>
        </p:nvCxnSpPr>
        <p:spPr>
          <a:xfrm flipH="1" flipV="1">
            <a:off x="5732460" y="2837048"/>
            <a:ext cx="832836" cy="2217771"/>
          </a:xfrm>
          <a:prstGeom prst="straightConnector1">
            <a:avLst/>
          </a:prstGeom>
          <a:noFill/>
          <a:ln w="38100" cap="flat" cmpd="sng" algn="ctr">
            <a:solidFill>
              <a:schemeClr val="bg1">
                <a:lumMod val="50000"/>
              </a:schemeClr>
            </a:solidFill>
            <a:prstDash val="sysDash"/>
            <a:miter lim="800000"/>
            <a:tailEnd type="arrow" w="med" len="lg"/>
          </a:ln>
          <a:effectLst/>
        </p:spPr>
      </p:cxnSp>
      <p:sp>
        <p:nvSpPr>
          <p:cNvPr id="37" name="テキスト ボックス 36"/>
          <p:cNvSpPr txBox="1"/>
          <p:nvPr/>
        </p:nvSpPr>
        <p:spPr>
          <a:xfrm>
            <a:off x="6007790" y="6407447"/>
            <a:ext cx="3886000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defTabSz="646664"/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🔒</a:t>
            </a:r>
            <a:r>
              <a:rPr lang="en-US" altLang="ja-JP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:</a:t>
            </a:r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マンション外部から閲覧不可</a:t>
            </a:r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5903272" y="4122172"/>
            <a:ext cx="195957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defTabSz="646664"/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✖</a:t>
            </a:r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5931810" y="5144186"/>
            <a:ext cx="167420" cy="30777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rtlCol="0">
            <a:spAutoFit/>
          </a:bodyPr>
          <a:lstStyle/>
          <a:p>
            <a:pPr defTabSz="646664"/>
            <a:r>
              <a:rPr lang="ja-JP" altLang="en-US" sz="20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✖</a:t>
            </a:r>
          </a:p>
        </p:txBody>
      </p:sp>
      <p:sp>
        <p:nvSpPr>
          <p:cNvPr id="42" name="正方形/長方形 41"/>
          <p:cNvSpPr/>
          <p:nvPr/>
        </p:nvSpPr>
        <p:spPr>
          <a:xfrm>
            <a:off x="360000" y="1463417"/>
            <a:ext cx="2256459" cy="687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defTabSz="914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ja-JP" altLang="en-US" sz="28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情報の整理</a:t>
            </a:r>
            <a:endParaRPr lang="en-US" altLang="ja-JP" sz="28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81000" lvl="0" defTabSz="914400">
              <a:lnSpc>
                <a:spcPct val="90000"/>
              </a:lnSpc>
            </a:pPr>
            <a:r>
              <a:rPr lang="ja-JP" altLang="en-US" sz="15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（活用視点から）</a:t>
            </a:r>
          </a:p>
        </p:txBody>
      </p:sp>
      <p:sp>
        <p:nvSpPr>
          <p:cNvPr id="40" name="コンテンツ プレースホルダー 2"/>
          <p:cNvSpPr txBox="1">
            <a:spLocks/>
          </p:cNvSpPr>
          <p:nvPr/>
        </p:nvSpPr>
        <p:spPr>
          <a:xfrm>
            <a:off x="360000" y="8138519"/>
            <a:ext cx="9972000" cy="567024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ja-JP" altLang="en-US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情報の活用視点からの整理にもとづいて</a:t>
            </a:r>
            <a:r>
              <a:rPr lang="en-US" altLang="ja-JP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3</a:t>
            </a:r>
            <a:r>
              <a:rPr lang="ja-JP" altLang="en-US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カテゴリーに分類</a:t>
            </a:r>
            <a:endParaRPr lang="en-US" altLang="ja-JP" dirty="0" smtClean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3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ja-JP" altLang="en-US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当マンションの広報（不動産価値を高める効果的な情報を意識）及びマンション購入検討者、不動産会社に対する正しい情報の提供（オープンに提供）</a:t>
            </a:r>
            <a:endParaRPr lang="en-US" altLang="ja-JP" dirty="0" smtClean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3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ja-JP" altLang="en-US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居住者・区分所有者に対する利用ニーズの高い情報の提供（認証を求める、区分所有者・居住者に提供限定）</a:t>
            </a:r>
            <a:endParaRPr lang="en-US" altLang="ja-JP" dirty="0" smtClean="0">
              <a:latin typeface="メイリオ" panose="020B0604030504040204" pitchFamily="34" charset="-128"/>
              <a:ea typeface="メイリオ" panose="020B0604030504040204" pitchFamily="34" charset="-128"/>
            </a:endParaRPr>
          </a:p>
          <a:p>
            <a:pPr marL="622300" indent="-350838">
              <a:lnSpc>
                <a:spcPct val="130000"/>
              </a:lnSpc>
              <a:spcBef>
                <a:spcPts val="1800"/>
              </a:spcBef>
              <a:buFont typeface="+mj-lt"/>
              <a:buAutoNum type="arabicPeriod"/>
            </a:pPr>
            <a:r>
              <a:rPr lang="ja-JP" altLang="en-US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マンション内共有サーバーとして各種文書、活動記録等の資産を保管（認証を求める、区分所有者・居住者に提供限定）</a:t>
            </a:r>
            <a:endParaRPr lang="en-US" altLang="ja-JP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360000" y="360000"/>
            <a:ext cx="5199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altLang="ja-JP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2018</a:t>
            </a:r>
            <a:r>
              <a:rPr lang="ja-JP" altLang="en-US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年</a:t>
            </a:r>
            <a:r>
              <a:rPr lang="en-US" altLang="ja-JP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9</a:t>
            </a:r>
            <a:r>
              <a:rPr lang="ja-JP" altLang="en-US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月</a:t>
            </a:r>
            <a:r>
              <a:rPr lang="en-US" altLang="ja-JP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16</a:t>
            </a:r>
            <a:r>
              <a:rPr lang="ja-JP" altLang="en-US" sz="1600" dirty="0">
                <a:latin typeface="メイリオ" panose="020B0604030504040204" pitchFamily="34" charset="-128"/>
                <a:ea typeface="メイリオ" panose="020B0604030504040204" pitchFamily="34" charset="-128"/>
              </a:rPr>
              <a:t>日　ホームページ意見</a:t>
            </a:r>
            <a:r>
              <a:rPr lang="ja-JP" altLang="en-US" sz="1600" dirty="0" smtClean="0">
                <a:latin typeface="メイリオ" panose="020B0604030504040204" pitchFamily="34" charset="-128"/>
                <a:ea typeface="メイリオ" panose="020B0604030504040204" pitchFamily="34" charset="-128"/>
              </a:rPr>
              <a:t>交換会　配布資料</a:t>
            </a:r>
            <a:endParaRPr lang="en-US" altLang="ja-JP" sz="1600" dirty="0">
              <a:latin typeface="メイリオ" panose="020B0604030504040204" pitchFamily="34" charset="-128"/>
              <a:ea typeface="メイリオ" panose="020B060403050404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74296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143</Words>
  <Application>Microsoft Office PowerPoint</Application>
  <PresentationFormat>ユーザー設定</PresentationFormat>
  <Paragraphs>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メイリオ</vt:lpstr>
      <vt:lpstr>Arial</vt:lpstr>
      <vt:lpstr>Calibri</vt:lpstr>
      <vt:lpstr>Calibri Light</vt:lpstr>
      <vt:lpstr>Office テーマ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関根 弘二</dc:creator>
  <cp:lastModifiedBy>関根 弘二</cp:lastModifiedBy>
  <cp:revision>9</cp:revision>
  <dcterms:created xsi:type="dcterms:W3CDTF">2018-09-11T20:46:58Z</dcterms:created>
  <dcterms:modified xsi:type="dcterms:W3CDTF">2018-09-12T11:31:54Z</dcterms:modified>
</cp:coreProperties>
</file>