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9" r:id="rId4"/>
    <p:sldId id="258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118" autoAdjust="0"/>
    <p:restoredTop sz="94660"/>
  </p:normalViewPr>
  <p:slideViewPr>
    <p:cSldViewPr snapToGrid="0">
      <p:cViewPr varScale="1">
        <p:scale>
          <a:sx n="74" d="100"/>
          <a:sy n="74" d="100"/>
        </p:scale>
        <p:origin x="61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smtClean="0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3/26/2016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3/26/2016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3/26/2016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3/26/2016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3/26/2016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ja-JP" altLang="en-US" smtClean="0"/>
              <a:t>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3/26/2016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タイトルとキャプショ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用 (キャプション付き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用付きの名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真または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3/26/2016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3/26/2016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kumimoji="1"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 kumimoji="1">
          <a:solidFill>
            <a:schemeClr val="tx2"/>
          </a:solidFill>
        </a:defRPr>
      </a:lvl2pPr>
      <a:lvl3pPr eaLnBrk="1" hangingPunct="1">
        <a:defRPr kumimoji="1">
          <a:solidFill>
            <a:schemeClr val="tx2"/>
          </a:solidFill>
        </a:defRPr>
      </a:lvl3pPr>
      <a:lvl4pPr eaLnBrk="1" hangingPunct="1">
        <a:defRPr kumimoji="1">
          <a:solidFill>
            <a:schemeClr val="tx2"/>
          </a:solidFill>
        </a:defRPr>
      </a:lvl4pPr>
      <a:lvl5pPr eaLnBrk="1" hangingPunct="1">
        <a:defRPr kumimoji="1">
          <a:solidFill>
            <a:schemeClr val="tx2"/>
          </a:solidFill>
        </a:defRPr>
      </a:lvl5pPr>
      <a:lvl6pPr eaLnBrk="1" hangingPunct="1">
        <a:defRPr kumimoji="1">
          <a:solidFill>
            <a:schemeClr val="tx2"/>
          </a:solidFill>
        </a:defRPr>
      </a:lvl6pPr>
      <a:lvl7pPr eaLnBrk="1" hangingPunct="1">
        <a:defRPr kumimoji="1">
          <a:solidFill>
            <a:schemeClr val="tx2"/>
          </a:solidFill>
        </a:defRPr>
      </a:lvl7pPr>
      <a:lvl8pPr eaLnBrk="1" hangingPunct="1">
        <a:defRPr kumimoji="1">
          <a:solidFill>
            <a:schemeClr val="tx2"/>
          </a:solidFill>
        </a:defRPr>
      </a:lvl8pPr>
      <a:lvl9pPr eaLnBrk="1" hangingPunct="1">
        <a:defRPr kumimoji="1"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kumimoji="1"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kumimoji="1"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kumimoji="1"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kumimoji="1"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kumimoji="1"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kumimoji="1"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kumimoji="1"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kumimoji="1"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kumimoji="1"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ja-JP" altLang="en-US" dirty="0" smtClean="0"/>
              <a:t>バームハイツ西葛西</a:t>
            </a:r>
            <a:r>
              <a:rPr lang="en-US" altLang="ja-JP" dirty="0"/>
              <a:t/>
            </a:r>
            <a:br>
              <a:rPr lang="en-US" altLang="ja-JP" dirty="0"/>
            </a:br>
            <a:r>
              <a:rPr lang="ja-JP" altLang="en-US" dirty="0" smtClean="0"/>
              <a:t>防災点検ゲーム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ja-JP" dirty="0"/>
              <a:t>2016</a:t>
            </a:r>
            <a:r>
              <a:rPr kumimoji="1" lang="ja-JP" altLang="en-US" dirty="0" smtClean="0"/>
              <a:t>年</a:t>
            </a:r>
            <a:r>
              <a:rPr kumimoji="1" lang="en-US" altLang="ja-JP" dirty="0" smtClean="0"/>
              <a:t>4</a:t>
            </a:r>
            <a:r>
              <a:rPr kumimoji="1" lang="ja-JP" altLang="en-US" dirty="0" smtClean="0"/>
              <a:t>月</a:t>
            </a:r>
            <a:r>
              <a:rPr kumimoji="1" lang="en-US" altLang="ja-JP" dirty="0" smtClean="0"/>
              <a:t>26</a:t>
            </a:r>
            <a:r>
              <a:rPr kumimoji="1" lang="ja-JP" altLang="en-US" dirty="0" smtClean="0"/>
              <a:t>日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28796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>
                <a:latin typeface="+mn-ea"/>
              </a:rPr>
              <a:t>アジェンダ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ja-JP" altLang="en-US" sz="2000" dirty="0" smtClean="0">
                <a:latin typeface="+mn-ea"/>
              </a:rPr>
              <a:t>１．開催のごあいさつ（</a:t>
            </a:r>
            <a:r>
              <a:rPr lang="en-US" altLang="ja-JP" sz="2000" dirty="0" smtClean="0">
                <a:latin typeface="+mn-ea"/>
              </a:rPr>
              <a:t>5</a:t>
            </a:r>
            <a:r>
              <a:rPr lang="ja-JP" altLang="en-US" sz="2000" dirty="0" smtClean="0">
                <a:latin typeface="+mn-ea"/>
              </a:rPr>
              <a:t>）</a:t>
            </a:r>
            <a:r>
              <a:rPr lang="en-US" altLang="ja-JP" sz="2000" dirty="0" smtClean="0">
                <a:latin typeface="+mn-ea"/>
              </a:rPr>
              <a:t>		</a:t>
            </a:r>
            <a:r>
              <a:rPr lang="ja-JP" altLang="en-US" sz="2000" dirty="0" smtClean="0">
                <a:latin typeface="+mn-ea"/>
              </a:rPr>
              <a:t>・・・関根</a:t>
            </a:r>
            <a:endParaRPr lang="en-US" altLang="ja-JP" sz="2000" dirty="0" smtClean="0">
              <a:latin typeface="+mn-ea"/>
            </a:endParaRPr>
          </a:p>
          <a:p>
            <a:pPr marL="0" indent="0">
              <a:buNone/>
            </a:pPr>
            <a:r>
              <a:rPr lang="ja-JP" altLang="en-US" sz="2000" dirty="0" smtClean="0">
                <a:latin typeface="+mn-ea"/>
              </a:rPr>
              <a:t>２</a:t>
            </a:r>
            <a:r>
              <a:rPr lang="ja-JP" altLang="en-US" sz="2000" dirty="0">
                <a:latin typeface="+mn-ea"/>
              </a:rPr>
              <a:t>．</a:t>
            </a:r>
            <a:r>
              <a:rPr lang="ja-JP" altLang="en-US" sz="2000" dirty="0" smtClean="0">
                <a:latin typeface="+mn-ea"/>
              </a:rPr>
              <a:t>マニュアル説明（</a:t>
            </a:r>
            <a:r>
              <a:rPr lang="en-US" altLang="ja-JP" sz="2000" dirty="0" smtClean="0">
                <a:latin typeface="+mn-ea"/>
              </a:rPr>
              <a:t>20</a:t>
            </a:r>
            <a:r>
              <a:rPr lang="ja-JP" altLang="en-US" sz="2000" dirty="0" smtClean="0">
                <a:latin typeface="+mn-ea"/>
              </a:rPr>
              <a:t>）</a:t>
            </a:r>
            <a:r>
              <a:rPr lang="en-US" altLang="ja-JP" sz="2000" dirty="0" smtClean="0">
                <a:latin typeface="+mn-ea"/>
              </a:rPr>
              <a:t>			</a:t>
            </a:r>
            <a:r>
              <a:rPr lang="ja-JP" altLang="en-US" sz="2000" dirty="0" smtClean="0">
                <a:latin typeface="+mn-ea"/>
              </a:rPr>
              <a:t>・・・河本</a:t>
            </a:r>
            <a:endParaRPr lang="en-US" altLang="ja-JP" sz="2000" dirty="0" smtClean="0">
              <a:latin typeface="+mn-ea"/>
            </a:endParaRPr>
          </a:p>
          <a:p>
            <a:pPr marL="0" indent="0">
              <a:buNone/>
            </a:pPr>
            <a:r>
              <a:rPr lang="ja-JP" altLang="en-US" sz="2000" dirty="0">
                <a:latin typeface="+mn-ea"/>
              </a:rPr>
              <a:t>　</a:t>
            </a:r>
            <a:r>
              <a:rPr lang="ja-JP" altLang="en-US" sz="2000" dirty="0" smtClean="0">
                <a:latin typeface="+mn-ea"/>
              </a:rPr>
              <a:t>防災備品、防災マニュアルの説明</a:t>
            </a:r>
            <a:endParaRPr lang="en-US" altLang="ja-JP" sz="2000" dirty="0" smtClean="0">
              <a:latin typeface="+mn-ea"/>
            </a:endParaRPr>
          </a:p>
          <a:p>
            <a:pPr marL="0" indent="0">
              <a:buNone/>
            </a:pPr>
            <a:r>
              <a:rPr lang="ja-JP" altLang="en-US" sz="2000" dirty="0" smtClean="0">
                <a:latin typeface="+mn-ea"/>
              </a:rPr>
              <a:t>３．防災ゲーム</a:t>
            </a:r>
            <a:r>
              <a:rPr lang="en-US" altLang="ja-JP" sz="2000" dirty="0" smtClean="0">
                <a:latin typeface="+mn-ea"/>
              </a:rPr>
              <a:t>	</a:t>
            </a:r>
            <a:r>
              <a:rPr lang="ja-JP" altLang="en-US" sz="2000" dirty="0" smtClean="0">
                <a:latin typeface="+mn-ea"/>
              </a:rPr>
              <a:t>（</a:t>
            </a:r>
            <a:r>
              <a:rPr lang="en-US" altLang="ja-JP" sz="2000" dirty="0" smtClean="0">
                <a:latin typeface="+mn-ea"/>
              </a:rPr>
              <a:t>90</a:t>
            </a:r>
            <a:r>
              <a:rPr lang="ja-JP" altLang="en-US" sz="2000" dirty="0" smtClean="0">
                <a:latin typeface="+mn-ea"/>
              </a:rPr>
              <a:t>）</a:t>
            </a:r>
            <a:r>
              <a:rPr lang="en-US" altLang="ja-JP" sz="2000" dirty="0" smtClean="0">
                <a:latin typeface="+mn-ea"/>
              </a:rPr>
              <a:t>				</a:t>
            </a:r>
            <a:r>
              <a:rPr lang="ja-JP" altLang="en-US" sz="2000" dirty="0" smtClean="0">
                <a:latin typeface="+mn-ea"/>
              </a:rPr>
              <a:t>・・・河本</a:t>
            </a:r>
            <a:endParaRPr lang="en-US" altLang="ja-JP" sz="2000" dirty="0" smtClean="0">
              <a:latin typeface="+mn-ea"/>
            </a:endParaRPr>
          </a:p>
          <a:p>
            <a:pPr marL="0" indent="0">
              <a:buNone/>
            </a:pPr>
            <a:endParaRPr lang="en-US" altLang="ja-JP" sz="2000" dirty="0">
              <a:latin typeface="+mn-ea"/>
            </a:endParaRPr>
          </a:p>
          <a:p>
            <a:pPr marL="0" indent="0">
              <a:buNone/>
            </a:pPr>
            <a:r>
              <a:rPr lang="ja-JP" altLang="en-US" sz="2000" dirty="0" smtClean="0">
                <a:latin typeface="+mn-ea"/>
              </a:rPr>
              <a:t>防災委員会メンバーは各チームに分かれる</a:t>
            </a:r>
            <a:endParaRPr lang="en-US" altLang="ja-JP" sz="20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884387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>
                <a:latin typeface="+mn-ea"/>
              </a:rPr>
              <a:t>ゲーム（プログラム）</a:t>
            </a:r>
            <a:endParaRPr kumimoji="1" lang="ja-JP" altLang="en-US" dirty="0"/>
          </a:p>
        </p:txBody>
      </p:sp>
      <p:graphicFrame>
        <p:nvGraphicFramePr>
          <p:cNvPr id="4" name="表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7096578"/>
              </p:ext>
            </p:extLst>
          </p:nvPr>
        </p:nvGraphicFramePr>
        <p:xfrm>
          <a:off x="848139" y="1524000"/>
          <a:ext cx="10349948" cy="4663440"/>
        </p:xfrm>
        <a:graphic>
          <a:graphicData uri="http://schemas.openxmlformats.org/drawingml/2006/table">
            <a:tbl>
              <a:tblPr firstRow="1" firstCol="1" bandRow="1"/>
              <a:tblGrid>
                <a:gridCol w="6427304"/>
                <a:gridCol w="3922644"/>
              </a:tblGrid>
              <a:tr h="20506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1800" kern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ＭＳ Ｐゴシック" panose="020B0600070205080204" pitchFamily="50" charset="-128"/>
                        </a:rPr>
                        <a:t>○プログラム</a:t>
                      </a:r>
                      <a:endParaRPr lang="ja-JP" sz="1800" kern="100" dirty="0">
                        <a:effectLst/>
                        <a:latin typeface="+mn-ea"/>
                        <a:ea typeface="+mn-ea"/>
                        <a:cs typeface="Century" panose="02040604050505020304" pitchFamily="18" charset="0"/>
                      </a:endParaRPr>
                    </a:p>
                  </a:txBody>
                  <a:tcPr marL="62865" marR="628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ja-JP" sz="1800" ker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ＭＳ Ｐゴシック" panose="020B0600070205080204" pitchFamily="50" charset="-128"/>
                        </a:rPr>
                        <a:t>用意するもの</a:t>
                      </a:r>
                      <a:endParaRPr lang="ja-JP" sz="1800" kern="100">
                        <a:effectLst/>
                        <a:latin typeface="+mn-ea"/>
                        <a:ea typeface="+mn-ea"/>
                        <a:cs typeface="Century" panose="02040604050505020304" pitchFamily="18" charset="0"/>
                      </a:endParaRPr>
                    </a:p>
                  </a:txBody>
                  <a:tcPr marL="62865" marR="628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</a:tr>
              <a:tr h="61727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1800" kern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ＭＳ Ｐゴシック" panose="020B0600070205080204" pitchFamily="50" charset="-128"/>
                        </a:rPr>
                        <a:t>チーム分け（</a:t>
                      </a:r>
                      <a:r>
                        <a:rPr lang="en-US" sz="1800" kern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ＭＳ Ｐゴシック" panose="020B0600070205080204" pitchFamily="50" charset="-128"/>
                        </a:rPr>
                        <a:t>5</a:t>
                      </a:r>
                      <a:r>
                        <a:rPr lang="ja-JP" sz="1800" kern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ＭＳ Ｐゴシック" panose="020B0600070205080204" pitchFamily="50" charset="-128"/>
                        </a:rPr>
                        <a:t>）（机配置・備品の配布）</a:t>
                      </a:r>
                      <a:endParaRPr lang="ja-JP" sz="1800" kern="100" dirty="0">
                        <a:effectLst/>
                        <a:latin typeface="+mn-ea"/>
                        <a:ea typeface="+mn-ea"/>
                        <a:cs typeface="Century" panose="02040604050505020304" pitchFamily="18" charset="0"/>
                      </a:endParaRPr>
                    </a:p>
                  </a:txBody>
                  <a:tcPr marL="62865" marR="628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ja-JP" sz="1800" kern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ＭＳ Ｐゴシック" panose="020B0600070205080204" pitchFamily="50" charset="-128"/>
                        </a:rPr>
                        <a:t>申し込み時にチーム分けしておく</a:t>
                      </a:r>
                      <a:r>
                        <a:rPr lang="en-US" sz="1800" kern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ＭＳ Ｐゴシック" panose="020B0600070205080204" pitchFamily="50" charset="-128"/>
                        </a:rPr>
                        <a:t/>
                      </a:r>
                      <a:br>
                        <a:rPr lang="en-US" sz="1800" kern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ＭＳ Ｐゴシック" panose="020B0600070205080204" pitchFamily="50" charset="-128"/>
                        </a:rPr>
                      </a:br>
                      <a:r>
                        <a:rPr lang="ja-JP" sz="1800" kern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ＭＳ Ｐゴシック" panose="020B0600070205080204" pitchFamily="50" charset="-128"/>
                        </a:rPr>
                        <a:t>備品（フセン、ペン、マニュアル各</a:t>
                      </a:r>
                      <a:r>
                        <a:rPr lang="en-US" sz="1800" kern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ＭＳ Ｐゴシック" panose="020B0600070205080204" pitchFamily="50" charset="-128"/>
                        </a:rPr>
                        <a:t>1</a:t>
                      </a:r>
                      <a:r>
                        <a:rPr lang="ja-JP" sz="1800" kern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ＭＳ Ｐゴシック" panose="020B0600070205080204" pitchFamily="50" charset="-128"/>
                        </a:rPr>
                        <a:t>部、模造紙）</a:t>
                      </a:r>
                      <a:endParaRPr lang="ja-JP" sz="1800" kern="100" dirty="0">
                        <a:effectLst/>
                        <a:latin typeface="+mn-ea"/>
                        <a:ea typeface="+mn-ea"/>
                        <a:cs typeface="Century" panose="02040604050505020304" pitchFamily="18" charset="0"/>
                      </a:endParaRPr>
                    </a:p>
                  </a:txBody>
                  <a:tcPr marL="62865" marR="628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81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1800" ker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ＭＳ Ｐゴシック" panose="020B0600070205080204" pitchFamily="50" charset="-128"/>
                        </a:rPr>
                        <a:t>チーム内で自己紹介</a:t>
                      </a:r>
                      <a:r>
                        <a:rPr lang="en-US" sz="1800" ker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ＭＳ Ｐゴシック" panose="020B0600070205080204" pitchFamily="50" charset="-128"/>
                        </a:rPr>
                        <a:t>(3)</a:t>
                      </a:r>
                      <a:r>
                        <a:rPr lang="ja-JP" sz="1800" ker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ＭＳ Ｐゴシック" panose="020B0600070205080204" pitchFamily="50" charset="-128"/>
                        </a:rPr>
                        <a:t>　（部屋番号・名前・今の気持ち）</a:t>
                      </a:r>
                      <a:endParaRPr lang="ja-JP" sz="1800" kern="100">
                        <a:effectLst/>
                        <a:latin typeface="+mn-ea"/>
                        <a:ea typeface="+mn-ea"/>
                        <a:cs typeface="Century" panose="02040604050505020304" pitchFamily="18" charset="0"/>
                      </a:endParaRPr>
                    </a:p>
                  </a:txBody>
                  <a:tcPr marL="62865" marR="628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ja-JP" sz="1800">
                        <a:effectLst/>
                        <a:latin typeface="+mn-ea"/>
                        <a:ea typeface="+mn-ea"/>
                      </a:endParaRPr>
                    </a:p>
                  </a:txBody>
                  <a:tcPr marL="62865" marR="628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81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1800" ker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ＭＳ Ｐゴシック" panose="020B0600070205080204" pitchFamily="50" charset="-128"/>
                        </a:rPr>
                        <a:t>進行係を決める</a:t>
                      </a:r>
                      <a:r>
                        <a:rPr lang="en-US" sz="1800" ker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ＭＳ Ｐゴシック" panose="020B0600070205080204" pitchFamily="50" charset="-128"/>
                        </a:rPr>
                        <a:t>(1)</a:t>
                      </a:r>
                      <a:r>
                        <a:rPr lang="ja-JP" sz="1800" ker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ＭＳ Ｐゴシック" panose="020B0600070205080204" pitchFamily="50" charset="-128"/>
                        </a:rPr>
                        <a:t>（立候補なければ、じゃんけんで決める）</a:t>
                      </a:r>
                      <a:endParaRPr lang="ja-JP" sz="1800" kern="100">
                        <a:effectLst/>
                        <a:latin typeface="+mn-ea"/>
                        <a:ea typeface="+mn-ea"/>
                        <a:cs typeface="Century" panose="02040604050505020304" pitchFamily="18" charset="0"/>
                      </a:endParaRPr>
                    </a:p>
                  </a:txBody>
                  <a:tcPr marL="62865" marR="628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ja-JP" sz="1800">
                        <a:effectLst/>
                        <a:latin typeface="+mn-ea"/>
                        <a:ea typeface="+mn-ea"/>
                      </a:endParaRPr>
                    </a:p>
                  </a:txBody>
                  <a:tcPr marL="62865" marR="628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63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1800" ker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ＭＳ Ｐゴシック" panose="020B0600070205080204" pitchFamily="50" charset="-128"/>
                        </a:rPr>
                        <a:t>ゲーム説明（</a:t>
                      </a:r>
                      <a:r>
                        <a:rPr lang="en-US" sz="1800" ker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ＭＳ Ｐゴシック" panose="020B0600070205080204" pitchFamily="50" charset="-128"/>
                        </a:rPr>
                        <a:t>5</a:t>
                      </a:r>
                      <a:r>
                        <a:rPr lang="ja-JP" sz="1800" ker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ＭＳ Ｐゴシック" panose="020B0600070205080204" pitchFamily="50" charset="-128"/>
                        </a:rPr>
                        <a:t>）（段取り説明、マニュアルと防災備品を取り入れる）</a:t>
                      </a:r>
                      <a:endParaRPr lang="ja-JP" sz="1800" kern="100">
                        <a:effectLst/>
                        <a:latin typeface="+mn-ea"/>
                        <a:ea typeface="+mn-ea"/>
                        <a:cs typeface="Century" panose="02040604050505020304" pitchFamily="18" charset="0"/>
                      </a:endParaRPr>
                    </a:p>
                  </a:txBody>
                  <a:tcPr marL="62865" marR="628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ja-JP" sz="1800" ker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ＭＳ Ｐゴシック" panose="020B0600070205080204" pitchFamily="50" charset="-128"/>
                        </a:rPr>
                        <a:t>ゲーム説明をプロジェクター投影</a:t>
                      </a:r>
                      <a:r>
                        <a:rPr lang="en-US" sz="1800" ker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ＭＳ Ｐゴシック" panose="020B0600070205080204" pitchFamily="50" charset="-128"/>
                        </a:rPr>
                        <a:t/>
                      </a:r>
                      <a:br>
                        <a:rPr lang="en-US" sz="1800" ker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ＭＳ Ｐゴシック" panose="020B0600070205080204" pitchFamily="50" charset="-128"/>
                        </a:rPr>
                      </a:br>
                      <a:r>
                        <a:rPr lang="ja-JP" sz="1800" ker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ＭＳ Ｐゴシック" panose="020B0600070205080204" pitchFamily="50" charset="-128"/>
                        </a:rPr>
                        <a:t>ゲーム説明をチームに１枚</a:t>
                      </a:r>
                      <a:endParaRPr lang="ja-JP" sz="1800" kern="100">
                        <a:effectLst/>
                        <a:latin typeface="+mn-ea"/>
                        <a:ea typeface="+mn-ea"/>
                        <a:cs typeface="Century" panose="02040604050505020304" pitchFamily="18" charset="0"/>
                      </a:endParaRPr>
                    </a:p>
                  </a:txBody>
                  <a:tcPr marL="62865" marR="628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81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1800" ker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ＭＳ Ｐゴシック" panose="020B0600070205080204" pitchFamily="50" charset="-128"/>
                        </a:rPr>
                        <a:t>第一問</a:t>
                      </a:r>
                      <a:endParaRPr lang="ja-JP" sz="1800" kern="100">
                        <a:effectLst/>
                        <a:latin typeface="+mn-ea"/>
                        <a:ea typeface="+mn-ea"/>
                        <a:cs typeface="Century" panose="02040604050505020304" pitchFamily="18" charset="0"/>
                      </a:endParaRPr>
                    </a:p>
                  </a:txBody>
                  <a:tcPr marL="62865" marR="628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ja-JP" sz="18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2865" marR="628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81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altLang="en-US" sz="1800" kern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ＭＳ Ｐゴシック" panose="020B0600070205080204" pitchFamily="50" charset="-128"/>
                        </a:rPr>
                        <a:t>　</a:t>
                      </a:r>
                      <a:r>
                        <a:rPr lang="ja-JP" sz="1800" kern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ＭＳ Ｐゴシック" panose="020B0600070205080204" pitchFamily="50" charset="-128"/>
                        </a:rPr>
                        <a:t>①</a:t>
                      </a:r>
                      <a:r>
                        <a:rPr lang="ja-JP" sz="1800" kern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ＭＳ Ｐゴシック" panose="020B0600070205080204" pitchFamily="50" charset="-128"/>
                        </a:rPr>
                        <a:t>お題を出す</a:t>
                      </a:r>
                      <a:r>
                        <a:rPr lang="en-US" sz="1800" kern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ＭＳ Ｐゴシック" panose="020B0600070205080204" pitchFamily="50" charset="-128"/>
                        </a:rPr>
                        <a:t>(2)</a:t>
                      </a:r>
                      <a:r>
                        <a:rPr lang="ja-JP" sz="1800" kern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ＭＳ Ｐゴシック" panose="020B0600070205080204" pitchFamily="50" charset="-128"/>
                        </a:rPr>
                        <a:t>（前提条件設定の説明）</a:t>
                      </a:r>
                      <a:endParaRPr lang="ja-JP" sz="1800" kern="100" dirty="0">
                        <a:effectLst/>
                        <a:latin typeface="+mn-ea"/>
                        <a:ea typeface="+mn-ea"/>
                        <a:cs typeface="Century" panose="02040604050505020304" pitchFamily="18" charset="0"/>
                      </a:endParaRPr>
                    </a:p>
                  </a:txBody>
                  <a:tcPr marL="62865" marR="628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ja-JP" sz="1800" ker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ＭＳ Ｐゴシック" panose="020B0600070205080204" pitchFamily="50" charset="-128"/>
                        </a:rPr>
                        <a:t>お題をプロジェクター投影</a:t>
                      </a:r>
                      <a:endParaRPr lang="ja-JP" sz="1800" kern="100">
                        <a:effectLst/>
                        <a:latin typeface="+mn-ea"/>
                        <a:ea typeface="+mn-ea"/>
                        <a:cs typeface="Century" panose="02040604050505020304" pitchFamily="18" charset="0"/>
                      </a:endParaRPr>
                    </a:p>
                  </a:txBody>
                  <a:tcPr marL="62865" marR="628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81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altLang="en-US" sz="1800" kern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ＭＳ Ｐゴシック" panose="020B0600070205080204" pitchFamily="50" charset="-128"/>
                        </a:rPr>
                        <a:t>　</a:t>
                      </a:r>
                      <a:r>
                        <a:rPr lang="ja-JP" sz="1800" kern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ＭＳ Ｐゴシック" panose="020B0600070205080204" pitchFamily="50" charset="-128"/>
                        </a:rPr>
                        <a:t>②</a:t>
                      </a:r>
                      <a:r>
                        <a:rPr lang="ja-JP" sz="1800" kern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ＭＳ Ｐゴシック" panose="020B0600070205080204" pitchFamily="50" charset="-128"/>
                        </a:rPr>
                        <a:t>個人の検討</a:t>
                      </a:r>
                      <a:r>
                        <a:rPr lang="en-US" sz="1800" kern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ＭＳ Ｐゴシック" panose="020B0600070205080204" pitchFamily="50" charset="-128"/>
                        </a:rPr>
                        <a:t>(3)</a:t>
                      </a:r>
                      <a:endParaRPr lang="ja-JP" sz="1800" kern="100" dirty="0">
                        <a:effectLst/>
                        <a:latin typeface="+mn-ea"/>
                        <a:ea typeface="+mn-ea"/>
                        <a:cs typeface="Century" panose="02040604050505020304" pitchFamily="18" charset="0"/>
                      </a:endParaRPr>
                    </a:p>
                  </a:txBody>
                  <a:tcPr marL="62865" marR="628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ja-JP" sz="1800">
                        <a:effectLst/>
                        <a:latin typeface="+mn-ea"/>
                        <a:ea typeface="+mn-ea"/>
                      </a:endParaRPr>
                    </a:p>
                  </a:txBody>
                  <a:tcPr marL="62865" marR="628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81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altLang="en-US" sz="1800" kern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ＭＳ Ｐゴシック" panose="020B0600070205080204" pitchFamily="50" charset="-128"/>
                        </a:rPr>
                        <a:t>　</a:t>
                      </a:r>
                      <a:r>
                        <a:rPr lang="ja-JP" sz="1800" kern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ＭＳ Ｐゴシック" panose="020B0600070205080204" pitchFamily="50" charset="-128"/>
                        </a:rPr>
                        <a:t>③</a:t>
                      </a:r>
                      <a:r>
                        <a:rPr lang="ja-JP" sz="1800" kern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ＭＳ Ｐゴシック" panose="020B0600070205080204" pitchFamily="50" charset="-128"/>
                        </a:rPr>
                        <a:t>個人意見を順番に説明・チーム議論</a:t>
                      </a:r>
                      <a:r>
                        <a:rPr lang="en-US" sz="1800" kern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ＭＳ Ｐゴシック" panose="020B0600070205080204" pitchFamily="50" charset="-128"/>
                        </a:rPr>
                        <a:t>(10)</a:t>
                      </a:r>
                      <a:endParaRPr lang="ja-JP" sz="1800" kern="100" dirty="0">
                        <a:effectLst/>
                        <a:latin typeface="+mn-ea"/>
                        <a:ea typeface="+mn-ea"/>
                        <a:cs typeface="Century" panose="02040604050505020304" pitchFamily="18" charset="0"/>
                      </a:endParaRPr>
                    </a:p>
                  </a:txBody>
                  <a:tcPr marL="62865" marR="628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ja-JP" sz="1800">
                        <a:effectLst/>
                        <a:latin typeface="+mn-ea"/>
                        <a:ea typeface="+mn-ea"/>
                      </a:endParaRPr>
                    </a:p>
                  </a:txBody>
                  <a:tcPr marL="62865" marR="628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81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altLang="en-US" sz="1800" kern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ＭＳ Ｐゴシック" panose="020B0600070205080204" pitchFamily="50" charset="-128"/>
                        </a:rPr>
                        <a:t>　</a:t>
                      </a:r>
                      <a:r>
                        <a:rPr lang="ja-JP" sz="1800" kern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ＭＳ Ｐゴシック" panose="020B0600070205080204" pitchFamily="50" charset="-128"/>
                        </a:rPr>
                        <a:t>④</a:t>
                      </a:r>
                      <a:r>
                        <a:rPr lang="ja-JP" sz="1800" kern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ＭＳ Ｐゴシック" panose="020B0600070205080204" pitchFamily="50" charset="-128"/>
                        </a:rPr>
                        <a:t>チーム内まとめ</a:t>
                      </a:r>
                      <a:r>
                        <a:rPr lang="en-US" sz="1800" kern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ＭＳ Ｐゴシック" panose="020B0600070205080204" pitchFamily="50" charset="-128"/>
                        </a:rPr>
                        <a:t>(5)</a:t>
                      </a:r>
                      <a:endParaRPr lang="ja-JP" sz="1800" kern="100" dirty="0">
                        <a:effectLst/>
                        <a:latin typeface="+mn-ea"/>
                        <a:ea typeface="+mn-ea"/>
                        <a:cs typeface="Century" panose="02040604050505020304" pitchFamily="18" charset="0"/>
                      </a:endParaRPr>
                    </a:p>
                  </a:txBody>
                  <a:tcPr marL="62865" marR="628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ja-JP" sz="1800">
                        <a:effectLst/>
                        <a:latin typeface="+mn-ea"/>
                        <a:ea typeface="+mn-ea"/>
                      </a:endParaRPr>
                    </a:p>
                  </a:txBody>
                  <a:tcPr marL="62865" marR="628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81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altLang="en-US" sz="1800" kern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ＭＳ Ｐゴシック" panose="020B0600070205080204" pitchFamily="50" charset="-128"/>
                        </a:rPr>
                        <a:t>　</a:t>
                      </a:r>
                      <a:r>
                        <a:rPr lang="ja-JP" sz="1800" kern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ＭＳ Ｐゴシック" panose="020B0600070205080204" pitchFamily="50" charset="-128"/>
                        </a:rPr>
                        <a:t>⑤</a:t>
                      </a:r>
                      <a:r>
                        <a:rPr lang="ja-JP" sz="1800" kern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ＭＳ Ｐゴシック" panose="020B0600070205080204" pitchFamily="50" charset="-128"/>
                        </a:rPr>
                        <a:t>チーム毎に発表</a:t>
                      </a:r>
                      <a:r>
                        <a:rPr lang="en-US" sz="1800" kern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ＭＳ Ｐゴシック" panose="020B0600070205080204" pitchFamily="50" charset="-128"/>
                        </a:rPr>
                        <a:t>(10)</a:t>
                      </a:r>
                      <a:endParaRPr lang="ja-JP" sz="1800" kern="100" dirty="0">
                        <a:effectLst/>
                        <a:latin typeface="+mn-ea"/>
                        <a:ea typeface="+mn-ea"/>
                        <a:cs typeface="Century" panose="02040604050505020304" pitchFamily="18" charset="0"/>
                      </a:endParaRPr>
                    </a:p>
                  </a:txBody>
                  <a:tcPr marL="62865" marR="628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ja-JP" sz="1800" ker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ＭＳ Ｐゴシック" panose="020B0600070205080204" pitchFamily="50" charset="-128"/>
                        </a:rPr>
                        <a:t>書いた模造紙を見せながら</a:t>
                      </a:r>
                      <a:endParaRPr lang="ja-JP" sz="1800" kern="100">
                        <a:effectLst/>
                        <a:latin typeface="+mn-ea"/>
                        <a:ea typeface="+mn-ea"/>
                        <a:cs typeface="Century" panose="02040604050505020304" pitchFamily="18" charset="0"/>
                      </a:endParaRPr>
                    </a:p>
                  </a:txBody>
                  <a:tcPr marL="62865" marR="628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81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1800" ker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ＭＳ Ｐゴシック" panose="020B0600070205080204" pitchFamily="50" charset="-128"/>
                        </a:rPr>
                        <a:t>第二問</a:t>
                      </a:r>
                      <a:r>
                        <a:rPr lang="en-US" sz="1800" ker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ＭＳ Ｐゴシック" panose="020B0600070205080204" pitchFamily="50" charset="-128"/>
                        </a:rPr>
                        <a:t>(30)</a:t>
                      </a:r>
                      <a:endParaRPr lang="ja-JP" sz="1800" kern="100">
                        <a:effectLst/>
                        <a:latin typeface="+mn-ea"/>
                        <a:ea typeface="+mn-ea"/>
                        <a:cs typeface="Century" panose="02040604050505020304" pitchFamily="18" charset="0"/>
                      </a:endParaRPr>
                    </a:p>
                  </a:txBody>
                  <a:tcPr marL="62865" marR="628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ja-JP" sz="1800">
                        <a:effectLst/>
                        <a:latin typeface="+mn-ea"/>
                        <a:ea typeface="+mn-ea"/>
                      </a:endParaRPr>
                    </a:p>
                  </a:txBody>
                  <a:tcPr marL="62865" marR="628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81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1800" ker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ＭＳ Ｐゴシック" panose="020B0600070205080204" pitchFamily="50" charset="-128"/>
                        </a:rPr>
                        <a:t>第三問</a:t>
                      </a:r>
                      <a:r>
                        <a:rPr lang="en-US" sz="1800" ker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ＭＳ Ｐゴシック" panose="020B0600070205080204" pitchFamily="50" charset="-128"/>
                        </a:rPr>
                        <a:t>(30)</a:t>
                      </a:r>
                      <a:endParaRPr lang="ja-JP" sz="1800" kern="100">
                        <a:effectLst/>
                        <a:latin typeface="+mn-ea"/>
                        <a:ea typeface="+mn-ea"/>
                        <a:cs typeface="Century" panose="02040604050505020304" pitchFamily="18" charset="0"/>
                      </a:endParaRPr>
                    </a:p>
                  </a:txBody>
                  <a:tcPr marL="62865" marR="628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ja-JP" sz="1800">
                        <a:effectLst/>
                        <a:latin typeface="+mn-ea"/>
                        <a:ea typeface="+mn-ea"/>
                      </a:endParaRPr>
                    </a:p>
                  </a:txBody>
                  <a:tcPr marL="62865" marR="628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81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1800" kern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ＭＳ Ｐゴシック" panose="020B0600070205080204" pitchFamily="50" charset="-128"/>
                        </a:rPr>
                        <a:t>振り返り（全体で気になる点や疑問点を出してもらう）（</a:t>
                      </a:r>
                      <a:r>
                        <a:rPr lang="en-US" sz="1800" kern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ＭＳ Ｐゴシック" panose="020B0600070205080204" pitchFamily="50" charset="-128"/>
                        </a:rPr>
                        <a:t>5</a:t>
                      </a:r>
                      <a:r>
                        <a:rPr lang="ja-JP" sz="1800" kern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ＭＳ Ｐゴシック" panose="020B0600070205080204" pitchFamily="50" charset="-128"/>
                        </a:rPr>
                        <a:t>）</a:t>
                      </a:r>
                      <a:endParaRPr lang="ja-JP" sz="1800" kern="100" dirty="0">
                        <a:effectLst/>
                        <a:latin typeface="+mn-ea"/>
                        <a:ea typeface="+mn-ea"/>
                        <a:cs typeface="Century" panose="02040604050505020304" pitchFamily="18" charset="0"/>
                      </a:endParaRPr>
                    </a:p>
                  </a:txBody>
                  <a:tcPr marL="62865" marR="628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ja-JP" sz="18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2865" marR="628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087563" y="24717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1993139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>
                <a:latin typeface="+mn-ea"/>
              </a:rPr>
              <a:t>ゲーム（お題１）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021891" y="1723267"/>
            <a:ext cx="8596668" cy="38807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ja-JP" altLang="en-US" sz="2000" dirty="0">
                <a:latin typeface="+mn-ea"/>
              </a:rPr>
              <a:t>前提</a:t>
            </a:r>
            <a:r>
              <a:rPr lang="ja-JP" altLang="en-US" sz="2000" dirty="0" smtClean="0">
                <a:latin typeface="+mn-ea"/>
              </a:rPr>
              <a:t>条件</a:t>
            </a:r>
            <a:endParaRPr lang="ja-JP" altLang="en-US" sz="2000" dirty="0">
              <a:latin typeface="+mn-ea"/>
            </a:endParaRPr>
          </a:p>
          <a:p>
            <a:pPr marL="0" indent="0">
              <a:buNone/>
            </a:pPr>
            <a:r>
              <a:rPr lang="en-US" altLang="ja-JP" sz="2000" dirty="0">
                <a:latin typeface="+mn-ea"/>
              </a:rPr>
              <a:t>【</a:t>
            </a:r>
            <a:r>
              <a:rPr lang="ja-JP" altLang="en-US" sz="2000" dirty="0">
                <a:latin typeface="+mn-ea"/>
              </a:rPr>
              <a:t>震災時の状況</a:t>
            </a:r>
            <a:r>
              <a:rPr lang="en-US" altLang="ja-JP" sz="2000" dirty="0" smtClean="0">
                <a:latin typeface="+mn-ea"/>
              </a:rPr>
              <a:t>】</a:t>
            </a:r>
            <a:br>
              <a:rPr lang="en-US" altLang="ja-JP" sz="2000" dirty="0" smtClean="0">
                <a:latin typeface="+mn-ea"/>
              </a:rPr>
            </a:br>
            <a:r>
              <a:rPr lang="ja-JP" altLang="en-US" sz="2000" dirty="0" smtClean="0">
                <a:latin typeface="+mn-ea"/>
              </a:rPr>
              <a:t>　震度</a:t>
            </a:r>
            <a:r>
              <a:rPr lang="ja-JP" altLang="en-US" sz="2000" dirty="0">
                <a:latin typeface="+mn-ea"/>
              </a:rPr>
              <a:t>６、晴れ、冬、朝</a:t>
            </a:r>
            <a:r>
              <a:rPr lang="ja-JP" altLang="en-US" sz="2000" dirty="0" smtClean="0">
                <a:latin typeface="+mn-ea"/>
              </a:rPr>
              <a:t>６時</a:t>
            </a:r>
            <a:r>
              <a:rPr lang="en-US" altLang="ja-JP" sz="2000" dirty="0">
                <a:latin typeface="+mn-ea"/>
              </a:rPr>
              <a:t/>
            </a:r>
            <a:br>
              <a:rPr lang="en-US" altLang="ja-JP" sz="2000" dirty="0">
                <a:latin typeface="+mn-ea"/>
              </a:rPr>
            </a:br>
            <a:r>
              <a:rPr lang="ja-JP" altLang="en-US" sz="2000" dirty="0" smtClean="0">
                <a:latin typeface="+mn-ea"/>
              </a:rPr>
              <a:t>　マンション</a:t>
            </a:r>
            <a:r>
              <a:rPr lang="ja-JP" altLang="en-US" sz="2000" dirty="0">
                <a:latin typeface="+mn-ea"/>
              </a:rPr>
              <a:t>は壁や窓にひびが入るが、倒壊していない（住める状態</a:t>
            </a:r>
            <a:r>
              <a:rPr lang="ja-JP" altLang="en-US" sz="2000" dirty="0" smtClean="0">
                <a:latin typeface="+mn-ea"/>
              </a:rPr>
              <a:t>）</a:t>
            </a:r>
            <a:endParaRPr lang="en-US" altLang="ja-JP" sz="2000" dirty="0" smtClean="0">
              <a:latin typeface="+mn-ea"/>
            </a:endParaRPr>
          </a:p>
          <a:p>
            <a:pPr marL="0" indent="0">
              <a:buNone/>
            </a:pPr>
            <a:r>
              <a:rPr lang="en-US" altLang="ja-JP" sz="2000" dirty="0" smtClean="0">
                <a:latin typeface="+mn-ea"/>
              </a:rPr>
              <a:t>【</a:t>
            </a:r>
            <a:r>
              <a:rPr lang="ja-JP" altLang="en-US" sz="2000" dirty="0" smtClean="0">
                <a:latin typeface="+mn-ea"/>
              </a:rPr>
              <a:t>みなさんの役割</a:t>
            </a:r>
            <a:r>
              <a:rPr lang="en-US" altLang="ja-JP" sz="2000" dirty="0" smtClean="0">
                <a:latin typeface="+mn-ea"/>
              </a:rPr>
              <a:t>】</a:t>
            </a:r>
            <a:br>
              <a:rPr lang="en-US" altLang="ja-JP" sz="2000" dirty="0" smtClean="0">
                <a:latin typeface="+mn-ea"/>
              </a:rPr>
            </a:br>
            <a:r>
              <a:rPr lang="ja-JP" altLang="en-US" sz="2000" dirty="0" smtClean="0">
                <a:latin typeface="+mn-ea"/>
              </a:rPr>
              <a:t>　みなさん</a:t>
            </a:r>
            <a:r>
              <a:rPr lang="ja-JP" altLang="en-US" sz="2000" dirty="0">
                <a:latin typeface="+mn-ea"/>
              </a:rPr>
              <a:t>は対策本部のメンバーです</a:t>
            </a:r>
            <a:r>
              <a:rPr lang="ja-JP" altLang="en-US" sz="2000" dirty="0" smtClean="0">
                <a:latin typeface="+mn-ea"/>
              </a:rPr>
              <a:t>。</a:t>
            </a:r>
            <a:r>
              <a:rPr lang="en-US" altLang="ja-JP" sz="2000" dirty="0" smtClean="0">
                <a:latin typeface="+mn-ea"/>
              </a:rPr>
              <a:t/>
            </a:r>
            <a:br>
              <a:rPr lang="en-US" altLang="ja-JP" sz="2000" dirty="0" smtClean="0">
                <a:latin typeface="+mn-ea"/>
              </a:rPr>
            </a:br>
            <a:r>
              <a:rPr lang="ja-JP" altLang="en-US" sz="2000" dirty="0" smtClean="0">
                <a:latin typeface="+mn-ea"/>
              </a:rPr>
              <a:t>　これから</a:t>
            </a:r>
            <a:r>
              <a:rPr lang="ja-JP" altLang="en-US" sz="2000" dirty="0">
                <a:latin typeface="+mn-ea"/>
              </a:rPr>
              <a:t>の「出来事」に対応する必要があります</a:t>
            </a:r>
            <a:r>
              <a:rPr lang="ja-JP" altLang="en-US" sz="2000" dirty="0" smtClean="0">
                <a:latin typeface="+mn-ea"/>
              </a:rPr>
              <a:t>。</a:t>
            </a:r>
            <a:endParaRPr lang="en-US" altLang="ja-JP" sz="2000" dirty="0" smtClean="0">
              <a:latin typeface="+mn-ea"/>
            </a:endParaRPr>
          </a:p>
          <a:p>
            <a:pPr marL="0" indent="0">
              <a:buNone/>
            </a:pPr>
            <a:r>
              <a:rPr lang="en-US" altLang="ja-JP" sz="2000" dirty="0" smtClean="0">
                <a:latin typeface="+mn-ea"/>
              </a:rPr>
              <a:t>【</a:t>
            </a:r>
            <a:r>
              <a:rPr lang="ja-JP" altLang="en-US" sz="2000" dirty="0" smtClean="0">
                <a:latin typeface="+mn-ea"/>
              </a:rPr>
              <a:t>ルール</a:t>
            </a:r>
            <a:r>
              <a:rPr lang="en-US" altLang="ja-JP" sz="2000" dirty="0" smtClean="0">
                <a:latin typeface="+mn-ea"/>
              </a:rPr>
              <a:t>】</a:t>
            </a:r>
            <a:br>
              <a:rPr lang="en-US" altLang="ja-JP" sz="2000" dirty="0" smtClean="0">
                <a:latin typeface="+mn-ea"/>
              </a:rPr>
            </a:br>
            <a:r>
              <a:rPr lang="ja-JP" altLang="en-US" sz="2000" dirty="0" smtClean="0">
                <a:latin typeface="+mn-ea"/>
              </a:rPr>
              <a:t>　正解・不正解はありません。回答は複数でも結構です。</a:t>
            </a:r>
            <a:endParaRPr lang="en-US" altLang="ja-JP" sz="2000" dirty="0" smtClean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716881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ファセット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120</TotalTime>
  <Words>138</Words>
  <Application>Microsoft Office PowerPoint</Application>
  <PresentationFormat>ワイド画面</PresentationFormat>
  <Paragraphs>34</Paragraphs>
  <Slides>4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6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4</vt:i4>
      </vt:variant>
    </vt:vector>
  </HeadingPairs>
  <TitlesOfParts>
    <vt:vector size="11" baseType="lpstr">
      <vt:lpstr>ＭＳ Ｐゴシック</vt:lpstr>
      <vt:lpstr>メイリオ</vt:lpstr>
      <vt:lpstr>Arial</vt:lpstr>
      <vt:lpstr>Century</vt:lpstr>
      <vt:lpstr>Trebuchet MS</vt:lpstr>
      <vt:lpstr>Wingdings 3</vt:lpstr>
      <vt:lpstr>ファセット</vt:lpstr>
      <vt:lpstr>バームハイツ西葛西 防災点検ゲーム</vt:lpstr>
      <vt:lpstr>アジェンダ</vt:lpstr>
      <vt:lpstr>ゲーム（プログラム）</vt:lpstr>
      <vt:lpstr>ゲーム（お題１）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バームハイツ西葛西 ＨＵＧゲーム</dc:title>
  <dc:creator>河本拓也</dc:creator>
  <cp:lastModifiedBy>防災委員会アカウント</cp:lastModifiedBy>
  <cp:revision>7</cp:revision>
  <dcterms:created xsi:type="dcterms:W3CDTF">2016-01-23T01:31:58Z</dcterms:created>
  <dcterms:modified xsi:type="dcterms:W3CDTF">2016-03-26T03:06:32Z</dcterms:modified>
</cp:coreProperties>
</file>