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9499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982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8337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1653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2041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72525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9721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17567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51522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6905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3479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6B1BD-CF73-446E-8D41-112F65616E06}" type="datetimeFigureOut">
              <a:rPr kumimoji="1" lang="ja-JP" altLang="en-US" smtClean="0"/>
              <a:t>2015/10/13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907B8-BC73-4E86-8973-CB69AFEBCB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7760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200" y="25612"/>
            <a:ext cx="10515600" cy="440266"/>
          </a:xfrm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kumimoji="1" lang="ja-JP" altLang="en-US" sz="2000" b="1" dirty="0" smtClean="0"/>
              <a:t>　　　　　　　</a:t>
            </a:r>
            <a:r>
              <a:rPr kumimoji="1" lang="ja-JP" altLang="en-US" sz="2200" b="1" dirty="0" smtClean="0"/>
              <a:t>理事会（執行機関）　ｖｓ．各委員会の位置づけと役割について</a:t>
            </a:r>
            <a:r>
              <a:rPr kumimoji="1" lang="ja-JP" altLang="en-US" sz="2000" b="1" dirty="0" smtClean="0"/>
              <a:t>　　　　１０／１３／２０１５</a:t>
            </a:r>
            <a:endParaRPr kumimoji="1" lang="ja-JP" altLang="en-US" sz="2000" b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564445"/>
            <a:ext cx="10515600" cy="62935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1400" b="1" dirty="0" smtClean="0"/>
              <a:t>　　　　　　　　　　　　　　　　　　　　　　　　　　　　　　　　　　　　　　　　　　</a:t>
            </a:r>
            <a:r>
              <a:rPr kumimoji="1" lang="en-US" altLang="ja-JP" sz="1400" b="1" dirty="0" smtClean="0"/>
              <a:t>	</a:t>
            </a:r>
            <a:r>
              <a:rPr kumimoji="1" lang="ja-JP" altLang="en-US" sz="1400" b="1" dirty="0" smtClean="0"/>
              <a:t>　　　　　　　　　　　　　　　　　　　　　　　　　　　　　　　　　　　　　　　　　　</a:t>
            </a:r>
            <a:r>
              <a:rPr lang="ja-JP" altLang="en-US" sz="1600" b="1" u="sng" dirty="0" smtClean="0"/>
              <a:t>１．理事会と各委員会の位置づけ</a:t>
            </a:r>
            <a:r>
              <a:rPr lang="ja-JP" altLang="en-US" sz="1600" b="1" dirty="0" smtClean="0"/>
              <a:t>：</a:t>
            </a:r>
            <a:endParaRPr lang="en-US" altLang="ja-JP" sz="1600" b="1" dirty="0" smtClean="0"/>
          </a:p>
          <a:p>
            <a:pPr marL="0" indent="0">
              <a:buNone/>
            </a:pPr>
            <a:r>
              <a:rPr kumimoji="1" lang="ja-JP" altLang="en-US" sz="1600" b="1" dirty="0"/>
              <a:t>　</a:t>
            </a:r>
            <a:r>
              <a:rPr kumimoji="1" lang="ja-JP" altLang="en-US" sz="1600" b="1" dirty="0" smtClean="0"/>
              <a:t>　＊理事会における重要議案に関する「専門識者チーム」として</a:t>
            </a:r>
            <a:endParaRPr kumimoji="1" lang="en-US" altLang="ja-JP" sz="1600" b="1" dirty="0" smtClean="0"/>
          </a:p>
          <a:p>
            <a:pPr marL="0" indent="0">
              <a:buNone/>
            </a:pPr>
            <a:r>
              <a:rPr lang="ja-JP" altLang="en-US" sz="1600" b="1" dirty="0"/>
              <a:t>　</a:t>
            </a:r>
            <a:r>
              <a:rPr lang="ja-JP" altLang="en-US" sz="1600" b="1" dirty="0" smtClean="0"/>
              <a:t>　　　各委員会が、“立候補制（任期１年・継続可）”として</a:t>
            </a:r>
            <a:endParaRPr lang="en-US" altLang="ja-JP" sz="1600" b="1" dirty="0" smtClean="0"/>
          </a:p>
          <a:p>
            <a:pPr marL="0" indent="0">
              <a:buNone/>
            </a:pPr>
            <a:r>
              <a:rPr kumimoji="1" lang="ja-JP" altLang="en-US" sz="1600" b="1" dirty="0"/>
              <a:t>　</a:t>
            </a:r>
            <a:r>
              <a:rPr kumimoji="1" lang="ja-JP" altLang="en-US" sz="1600" b="1" dirty="0" smtClean="0"/>
              <a:t>　　　期初に設立。</a:t>
            </a:r>
            <a:endParaRPr kumimoji="1" lang="en-US" altLang="ja-JP" sz="1600" b="1" dirty="0" smtClean="0"/>
          </a:p>
          <a:p>
            <a:pPr marL="0" indent="0">
              <a:buNone/>
            </a:pPr>
            <a:r>
              <a:rPr lang="ja-JP" altLang="en-US" sz="1600" b="1" dirty="0"/>
              <a:t>　</a:t>
            </a:r>
            <a:r>
              <a:rPr lang="ja-JP" altLang="en-US" sz="1600" b="1" dirty="0" smtClean="0"/>
              <a:t>　＊理事会より依頼される議案を中心に委員会独自（理事会理事</a:t>
            </a:r>
            <a:endParaRPr lang="en-US" altLang="ja-JP" sz="1600" b="1" dirty="0" smtClean="0"/>
          </a:p>
          <a:p>
            <a:pPr marL="0" indent="0">
              <a:buNone/>
            </a:pPr>
            <a:r>
              <a:rPr kumimoji="1" lang="ja-JP" altLang="en-US" sz="1600" b="1" dirty="0"/>
              <a:t>　</a:t>
            </a:r>
            <a:r>
              <a:rPr kumimoji="1" lang="ja-JP" altLang="en-US" sz="1600" b="1" dirty="0" smtClean="0"/>
              <a:t>　　　も担当として参加）の討議を重ね、理事会に適時提案する。</a:t>
            </a:r>
            <a:endParaRPr kumimoji="1" lang="en-US" altLang="ja-JP" sz="1600" b="1" dirty="0" smtClean="0"/>
          </a:p>
          <a:p>
            <a:pPr marL="0" indent="0">
              <a:buNone/>
            </a:pPr>
            <a:r>
              <a:rPr lang="ja-JP" altLang="en-US" sz="1600" b="1" dirty="0"/>
              <a:t>　</a:t>
            </a:r>
            <a:r>
              <a:rPr lang="ja-JP" altLang="en-US" sz="1600" b="1" dirty="0" smtClean="0"/>
              <a:t>　＊理事会決議のあと、管理組合総会（臨時総会含む）に議案</a:t>
            </a:r>
            <a:endParaRPr lang="en-US" altLang="ja-JP" sz="1600" b="1" dirty="0" smtClean="0"/>
          </a:p>
          <a:p>
            <a:pPr marL="0" indent="0">
              <a:buNone/>
            </a:pPr>
            <a:r>
              <a:rPr kumimoji="1" lang="ja-JP" altLang="en-US" sz="1600" b="1" dirty="0"/>
              <a:t>　</a:t>
            </a:r>
            <a:r>
              <a:rPr kumimoji="1" lang="ja-JP" altLang="en-US" sz="1600" b="1" dirty="0" smtClean="0"/>
              <a:t>　　　提示し、決済を仰ぎ、実施に移す。</a:t>
            </a:r>
            <a:endParaRPr kumimoji="1" lang="en-US" altLang="ja-JP" sz="1600" b="1" dirty="0" smtClean="0"/>
          </a:p>
          <a:p>
            <a:pPr marL="0" indent="0">
              <a:buNone/>
            </a:pPr>
            <a:r>
              <a:rPr lang="ja-JP" altLang="en-US" sz="1600" b="1" u="sng" dirty="0" smtClean="0"/>
              <a:t>２．議案から決議／実施までのプロセス概要</a:t>
            </a:r>
            <a:r>
              <a:rPr lang="ja-JP" altLang="en-US" sz="1600" b="1" dirty="0" smtClean="0"/>
              <a:t>：</a:t>
            </a:r>
            <a:endParaRPr lang="en-US" altLang="ja-JP" sz="1600" b="1" dirty="0" smtClean="0"/>
          </a:p>
          <a:p>
            <a:pPr marL="0" indent="0">
              <a:buNone/>
            </a:pPr>
            <a:r>
              <a:rPr kumimoji="1" lang="ja-JP" altLang="en-US" sz="1600" b="1" dirty="0"/>
              <a:t>　</a:t>
            </a:r>
            <a:r>
              <a:rPr kumimoji="1" lang="ja-JP" altLang="en-US" sz="1600" b="1" dirty="0" smtClean="0"/>
              <a:t>　</a:t>
            </a:r>
            <a:r>
              <a:rPr kumimoji="1" lang="ja-JP" altLang="en-US" sz="1600" b="1" u="sng" dirty="0" smtClean="0"/>
              <a:t>①理事会議案のうち、専門チームによる検討の必要な案件を</a:t>
            </a:r>
            <a:endParaRPr kumimoji="1" lang="en-US" altLang="ja-JP" sz="1600" b="1" u="sng" dirty="0" smtClean="0"/>
          </a:p>
          <a:p>
            <a:pPr marL="0" indent="0">
              <a:buNone/>
            </a:pPr>
            <a:r>
              <a:rPr lang="ja-JP" altLang="en-US" sz="1600" b="1" dirty="0"/>
              <a:t>　</a:t>
            </a:r>
            <a:r>
              <a:rPr lang="ja-JP" altLang="en-US" sz="1600" b="1" dirty="0" smtClean="0"/>
              <a:t>　　　</a:t>
            </a:r>
            <a:r>
              <a:rPr lang="ja-JP" altLang="en-US" sz="1600" b="1" u="sng" dirty="0" smtClean="0"/>
              <a:t>担当委員会に提示し依頼。（提案期日を含む）</a:t>
            </a:r>
            <a:endParaRPr lang="en-US" altLang="ja-JP" sz="1600" b="1" u="sng" dirty="0" smtClean="0"/>
          </a:p>
          <a:p>
            <a:pPr marL="0" indent="0">
              <a:buNone/>
            </a:pPr>
            <a:r>
              <a:rPr lang="ja-JP" altLang="en-US" sz="1600" b="1" dirty="0"/>
              <a:t>　</a:t>
            </a:r>
            <a:r>
              <a:rPr lang="ja-JP" altLang="en-US" sz="1600" b="1" dirty="0" smtClean="0"/>
              <a:t>　　　</a:t>
            </a:r>
            <a:r>
              <a:rPr lang="ja-JP" altLang="en-US" sz="1400" b="1" dirty="0" smtClean="0"/>
              <a:t>＊住民アンケート調査／住民事前説明等は、理事会が主導</a:t>
            </a:r>
            <a:endParaRPr lang="en-US" altLang="ja-JP" sz="1400" b="1" dirty="0" smtClean="0"/>
          </a:p>
          <a:p>
            <a:pPr marL="0" indent="0">
              <a:buNone/>
            </a:pPr>
            <a:r>
              <a:rPr kumimoji="1" lang="ja-JP" altLang="en-US" sz="1600" b="1" dirty="0"/>
              <a:t>　</a:t>
            </a:r>
            <a:r>
              <a:rPr kumimoji="1" lang="ja-JP" altLang="en-US" sz="1600" b="1" dirty="0" smtClean="0"/>
              <a:t>　</a:t>
            </a:r>
            <a:r>
              <a:rPr kumimoji="1" lang="ja-JP" altLang="en-US" sz="1600" b="1" u="sng" dirty="0" smtClean="0"/>
              <a:t>②委員会において検討（一部調査を含む）し、提案内容を整理、</a:t>
            </a:r>
            <a:endParaRPr kumimoji="1" lang="en-US" altLang="ja-JP" sz="1600" b="1" u="sng" dirty="0" smtClean="0"/>
          </a:p>
          <a:p>
            <a:pPr marL="0" indent="0">
              <a:buNone/>
            </a:pPr>
            <a:r>
              <a:rPr lang="ja-JP" altLang="en-US" sz="1600" b="1" dirty="0"/>
              <a:t>　</a:t>
            </a:r>
            <a:r>
              <a:rPr lang="ja-JP" altLang="en-US" sz="1600" b="1" dirty="0" smtClean="0"/>
              <a:t>　　　</a:t>
            </a:r>
            <a:r>
              <a:rPr lang="ja-JP" altLang="en-US" sz="1400" b="1" u="sng" dirty="0" smtClean="0"/>
              <a:t>理事会に提出。（理事会において提案説明も含む）</a:t>
            </a:r>
            <a:endParaRPr lang="en-US" altLang="ja-JP" sz="1400" b="1" u="sng" dirty="0" smtClean="0"/>
          </a:p>
          <a:p>
            <a:pPr marL="0" indent="0">
              <a:buNone/>
            </a:pPr>
            <a:r>
              <a:rPr kumimoji="1" lang="ja-JP" altLang="en-US" sz="1400" b="1" dirty="0"/>
              <a:t>　</a:t>
            </a:r>
            <a:r>
              <a:rPr kumimoji="1" lang="ja-JP" altLang="en-US" sz="1400" b="1" dirty="0" smtClean="0"/>
              <a:t>　　　＊提案内容　　＊価格見積り（一時費用／ランニング費用等）</a:t>
            </a:r>
            <a:endParaRPr kumimoji="1" lang="en-US" altLang="ja-JP" sz="1400" b="1" dirty="0" smtClean="0"/>
          </a:p>
          <a:p>
            <a:pPr marL="0" indent="0">
              <a:buNone/>
            </a:pPr>
            <a:r>
              <a:rPr lang="ja-JP" altLang="en-US" sz="1400" b="1" dirty="0"/>
              <a:t>　</a:t>
            </a:r>
            <a:r>
              <a:rPr lang="ja-JP" altLang="en-US" sz="1400" b="1" dirty="0" smtClean="0"/>
              <a:t>　　　＊予定（希望）時期：発注</a:t>
            </a:r>
            <a:r>
              <a:rPr lang="ja-JP" altLang="en-US" sz="1400" b="1" dirty="0" smtClean="0">
                <a:sym typeface="Wingdings" panose="05000000000000000000" pitchFamily="2" charset="2"/>
              </a:rPr>
              <a:t>施工工期完了　　＊ベンダー選定　　ほか</a:t>
            </a:r>
            <a:endParaRPr lang="en-US" altLang="ja-JP" sz="1400" b="1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kumimoji="1" lang="ja-JP" altLang="en-US" sz="1400" b="1" dirty="0">
                <a:sym typeface="Wingdings" panose="05000000000000000000" pitchFamily="2" charset="2"/>
              </a:rPr>
              <a:t>　</a:t>
            </a:r>
            <a:r>
              <a:rPr kumimoji="1" lang="ja-JP" altLang="en-US" sz="1400" b="1" dirty="0" smtClean="0">
                <a:sym typeface="Wingdings" panose="05000000000000000000" pitchFamily="2" charset="2"/>
              </a:rPr>
              <a:t>　</a:t>
            </a:r>
            <a:r>
              <a:rPr kumimoji="1" lang="ja-JP" altLang="en-US" sz="1600" b="1" u="sng" dirty="0" smtClean="0">
                <a:sym typeface="Wingdings" panose="05000000000000000000" pitchFamily="2" charset="2"/>
              </a:rPr>
              <a:t>③理事会決議後、管理組合総会において決議。</a:t>
            </a:r>
            <a:endParaRPr kumimoji="1" lang="en-US" altLang="ja-JP" sz="1400" b="1" u="sng" dirty="0" smtClean="0"/>
          </a:p>
          <a:p>
            <a:pPr marL="0" indent="0">
              <a:buNone/>
            </a:pPr>
            <a:endParaRPr kumimoji="1" lang="ja-JP" altLang="en-US" sz="1400" b="1" u="sng" dirty="0"/>
          </a:p>
        </p:txBody>
      </p:sp>
      <p:sp>
        <p:nvSpPr>
          <p:cNvPr id="4" name="正方形/長方形 3"/>
          <p:cNvSpPr/>
          <p:nvPr/>
        </p:nvSpPr>
        <p:spPr>
          <a:xfrm>
            <a:off x="6807200" y="1332089"/>
            <a:ext cx="4346222" cy="44252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7337778" y="1490133"/>
            <a:ext cx="3251200" cy="3273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400" b="1" dirty="0" smtClean="0">
                <a:solidFill>
                  <a:schemeClr val="tx1"/>
                </a:solidFill>
              </a:rPr>
              <a:t>理事会と各委員会の位置づけ</a:t>
            </a:r>
            <a:endParaRPr kumimoji="1" lang="ja-JP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7552267" y="2065867"/>
            <a:ext cx="2856089" cy="519289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600" b="1" dirty="0" smtClean="0">
                <a:solidFill>
                  <a:schemeClr val="tx1"/>
                </a:solidFill>
              </a:rPr>
              <a:t>管理組合総会（臨時総会含む）</a:t>
            </a:r>
            <a:endParaRPr kumimoji="1" lang="ja-JP" altLang="en-US" sz="1600" b="1" dirty="0">
              <a:solidFill>
                <a:schemeClr val="tx1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9522178" y="2585156"/>
            <a:ext cx="12643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b="1" dirty="0" smtClean="0"/>
              <a:t>（決議機関）</a:t>
            </a:r>
            <a:endParaRPr kumimoji="1" lang="ja-JP" altLang="en-US" sz="1200" b="1" dirty="0"/>
          </a:p>
        </p:txBody>
      </p:sp>
      <p:sp>
        <p:nvSpPr>
          <p:cNvPr id="8" name="正方形/長方形 7"/>
          <p:cNvSpPr/>
          <p:nvPr/>
        </p:nvSpPr>
        <p:spPr>
          <a:xfrm>
            <a:off x="8252178" y="3149600"/>
            <a:ext cx="1411111" cy="620889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600" b="1" dirty="0" smtClean="0">
                <a:solidFill>
                  <a:schemeClr val="tx1"/>
                </a:solidFill>
              </a:rPr>
              <a:t>理事会</a:t>
            </a:r>
            <a:endParaRPr kumimoji="1" lang="en-US" altLang="ja-JP" sz="1600" b="1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sz="1600" b="1" dirty="0" smtClean="0">
                <a:solidFill>
                  <a:schemeClr val="tx1"/>
                </a:solidFill>
              </a:rPr>
              <a:t>（執行機関）</a:t>
            </a:r>
            <a:endParaRPr kumimoji="1" lang="ja-JP" altLang="en-US" sz="1600" b="1" dirty="0">
              <a:solidFill>
                <a:schemeClr val="tx1"/>
              </a:solidFill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7112000" y="4470400"/>
            <a:ext cx="959556" cy="56444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400" b="1" dirty="0" smtClean="0">
                <a:solidFill>
                  <a:schemeClr val="tx1"/>
                </a:solidFill>
              </a:rPr>
              <a:t>Ａ委員会</a:t>
            </a:r>
            <a:endParaRPr kumimoji="1" lang="ja-JP" altLang="en-US" sz="1400" b="1" dirty="0">
              <a:solidFill>
                <a:schemeClr val="tx1"/>
              </a:solidFill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8252177" y="4470400"/>
            <a:ext cx="982133" cy="56444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400" b="1" dirty="0" smtClean="0">
                <a:solidFill>
                  <a:schemeClr val="tx1"/>
                </a:solidFill>
              </a:rPr>
              <a:t>Ｂ委員会</a:t>
            </a:r>
            <a:endParaRPr kumimoji="1" lang="ja-JP" altLang="en-US" sz="1400" b="1" dirty="0">
              <a:solidFill>
                <a:schemeClr val="tx1"/>
              </a:solidFill>
            </a:endParaRPr>
          </a:p>
        </p:txBody>
      </p:sp>
      <p:sp>
        <p:nvSpPr>
          <p:cNvPr id="11" name="角丸四角形 10"/>
          <p:cNvSpPr/>
          <p:nvPr/>
        </p:nvSpPr>
        <p:spPr>
          <a:xfrm>
            <a:off x="10080978" y="4470400"/>
            <a:ext cx="948266" cy="56444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400" b="1" dirty="0" smtClean="0">
                <a:solidFill>
                  <a:schemeClr val="tx1"/>
                </a:solidFill>
              </a:rPr>
              <a:t>Ｚ委員会</a:t>
            </a:r>
            <a:endParaRPr kumimoji="1" lang="ja-JP" altLang="en-US" sz="1400" b="1" dirty="0">
              <a:solidFill>
                <a:schemeClr val="tx1"/>
              </a:solidFill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9335910" y="4583289"/>
            <a:ext cx="7450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b="1" dirty="0" smtClean="0"/>
              <a:t>・・・・・</a:t>
            </a:r>
            <a:endParaRPr kumimoji="1" lang="ja-JP" altLang="en-US" sz="1600" b="1" dirty="0"/>
          </a:p>
        </p:txBody>
      </p:sp>
      <p:sp>
        <p:nvSpPr>
          <p:cNvPr id="14" name="上矢印 13"/>
          <p:cNvSpPr/>
          <p:nvPr/>
        </p:nvSpPr>
        <p:spPr>
          <a:xfrm>
            <a:off x="8777112" y="2585156"/>
            <a:ext cx="366887" cy="56444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6" name="直線コネクタ 15"/>
          <p:cNvCxnSpPr/>
          <p:nvPr/>
        </p:nvCxnSpPr>
        <p:spPr>
          <a:xfrm>
            <a:off x="7552267" y="4086578"/>
            <a:ext cx="300284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テキスト ボックス 32"/>
          <p:cNvSpPr txBox="1"/>
          <p:nvPr/>
        </p:nvSpPr>
        <p:spPr>
          <a:xfrm>
            <a:off x="7721600" y="5159022"/>
            <a:ext cx="2686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b="1" dirty="0" smtClean="0"/>
              <a:t>（各専門識者を中心としたチーム</a:t>
            </a:r>
            <a:endParaRPr kumimoji="1" lang="en-US" altLang="ja-JP" sz="1200" b="1" dirty="0" smtClean="0"/>
          </a:p>
          <a:p>
            <a:r>
              <a:rPr lang="ja-JP" altLang="en-US" sz="1200" b="1" dirty="0"/>
              <a:t>　</a:t>
            </a:r>
            <a:r>
              <a:rPr lang="ja-JP" altLang="en-US" sz="1200" b="1" dirty="0" smtClean="0"/>
              <a:t>　／立候補制、１年任期／継続可）</a:t>
            </a:r>
            <a:endParaRPr kumimoji="1" lang="ja-JP" altLang="en-US" sz="1200" b="1" dirty="0"/>
          </a:p>
        </p:txBody>
      </p:sp>
      <p:sp>
        <p:nvSpPr>
          <p:cNvPr id="40" name="上下矢印 39"/>
          <p:cNvSpPr/>
          <p:nvPr/>
        </p:nvSpPr>
        <p:spPr>
          <a:xfrm>
            <a:off x="8799692" y="3770489"/>
            <a:ext cx="220133" cy="316089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上下矢印 40"/>
          <p:cNvSpPr/>
          <p:nvPr/>
        </p:nvSpPr>
        <p:spPr>
          <a:xfrm>
            <a:off x="7509931" y="4086578"/>
            <a:ext cx="143936" cy="38382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上下矢印 41"/>
          <p:cNvSpPr/>
          <p:nvPr/>
        </p:nvSpPr>
        <p:spPr>
          <a:xfrm>
            <a:off x="8631207" y="4086578"/>
            <a:ext cx="147317" cy="38382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上下矢印 43"/>
          <p:cNvSpPr/>
          <p:nvPr/>
        </p:nvSpPr>
        <p:spPr>
          <a:xfrm>
            <a:off x="10481735" y="4086578"/>
            <a:ext cx="146755" cy="38382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598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41</Words>
  <Application>Microsoft Office PowerPoint</Application>
  <PresentationFormat>ワイド画面</PresentationFormat>
  <Paragraphs>29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Calibri</vt:lpstr>
      <vt:lpstr>Calibri Light</vt:lpstr>
      <vt:lpstr>Wingdings</vt:lpstr>
      <vt:lpstr>Office テーマ</vt:lpstr>
      <vt:lpstr>　　　　　　　理事会（執行機関）　ｖｓ．各委員会の位置づけと役割について　　　　１０／１３／２０１５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理事会（執行機関）　ｖｓ．各委員会の位置づけと役割について　　　　１０／１３／２０１５</dc:title>
  <dc:creator>青木 稔</dc:creator>
  <cp:lastModifiedBy>青木 稔</cp:lastModifiedBy>
  <cp:revision>6</cp:revision>
  <dcterms:created xsi:type="dcterms:W3CDTF">2015-10-12T23:43:35Z</dcterms:created>
  <dcterms:modified xsi:type="dcterms:W3CDTF">2015-10-13T00:26:13Z</dcterms:modified>
</cp:coreProperties>
</file>