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63" r:id="rId5"/>
    <p:sldId id="262" r:id="rId6"/>
    <p:sldId id="258" r:id="rId7"/>
    <p:sldId id="259" r:id="rId8"/>
    <p:sldId id="260" r:id="rId9"/>
    <p:sldId id="261" r:id="rId10"/>
  </p:sldIdLst>
  <p:sldSz cx="12192000" cy="6858000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07067" y="1834691"/>
            <a:ext cx="7766936" cy="1646302"/>
          </a:xfrm>
        </p:spPr>
        <p:txBody>
          <a:bodyPr/>
          <a:lstStyle/>
          <a:p>
            <a:r>
              <a:rPr kumimoji="1" lang="ja-JP" altLang="en-US" dirty="0" smtClean="0"/>
              <a:t>バームハイツ西葛西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防災点検ゲーム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/>
              <a:t>2016</a:t>
            </a:r>
            <a:r>
              <a:rPr kumimoji="1" lang="ja-JP" altLang="en-US" dirty="0" smtClean="0"/>
              <a:t>年</a:t>
            </a:r>
            <a:r>
              <a:rPr kumimoji="1" lang="en-US" altLang="ja-JP" dirty="0" smtClean="0"/>
              <a:t>4</a:t>
            </a:r>
            <a:r>
              <a:rPr kumimoji="1" lang="ja-JP" altLang="en-US" dirty="0" smtClean="0"/>
              <a:t>月</a:t>
            </a:r>
            <a:r>
              <a:rPr kumimoji="1" lang="en-US" altLang="ja-JP" dirty="0" smtClean="0"/>
              <a:t>26</a:t>
            </a:r>
            <a:r>
              <a:rPr kumimoji="1" lang="ja-JP" altLang="en-US" dirty="0" smtClean="0"/>
              <a:t>日</a:t>
            </a:r>
            <a:endParaRPr kumimoji="1" lang="en-US" altLang="ja-JP" dirty="0" smtClean="0"/>
          </a:p>
          <a:p>
            <a:r>
              <a:rPr lang="en-US" altLang="ja-JP" dirty="0" smtClean="0"/>
              <a:t>10:00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12:00</a:t>
            </a:r>
          </a:p>
          <a:p>
            <a:r>
              <a:rPr lang="ja-JP" altLang="en-US" dirty="0" smtClean="0"/>
              <a:t>バーム</a:t>
            </a:r>
            <a:r>
              <a:rPr lang="ja-JP" altLang="en-US" dirty="0"/>
              <a:t>ルーム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28796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バームハイツ西葛西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/>
              <a:t>防災点検</a:t>
            </a:r>
            <a:r>
              <a:rPr lang="ja-JP" altLang="en-US" dirty="0" smtClean="0"/>
              <a:t>ゲーム　</a:t>
            </a:r>
            <a:r>
              <a:rPr lang="ja-JP" altLang="en-US" dirty="0" smtClean="0">
                <a:latin typeface="+mn-ea"/>
              </a:rPr>
              <a:t>アジェンダ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１</a:t>
            </a:r>
            <a:r>
              <a:rPr lang="ja-JP" altLang="en-US" sz="2800" dirty="0" smtClean="0">
                <a:latin typeface="+mn-ea"/>
              </a:rPr>
              <a:t>．防災マニュアル説明</a:t>
            </a:r>
            <a:r>
              <a:rPr lang="en-US" altLang="ja-JP" sz="2800" dirty="0" smtClean="0">
                <a:latin typeface="+mn-ea"/>
              </a:rPr>
              <a:t>		</a:t>
            </a: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ja-JP" altLang="en-US" sz="2800" dirty="0" smtClean="0">
                <a:latin typeface="+mn-ea"/>
              </a:rPr>
              <a:t>防災備品、防災マニュアルの説明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２．防災点検ゲーム</a:t>
            </a:r>
            <a:r>
              <a:rPr lang="en-US" altLang="ja-JP" sz="2800" dirty="0" smtClean="0">
                <a:latin typeface="+mn-ea"/>
              </a:rPr>
              <a:t>	</a:t>
            </a: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ja-JP" altLang="en-US" sz="2800" dirty="0" smtClean="0">
                <a:latin typeface="+mn-ea"/>
              </a:rPr>
              <a:t>①チーム内自己紹介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ja-JP" altLang="en-US" sz="2800" dirty="0" smtClean="0">
                <a:latin typeface="+mn-ea"/>
              </a:rPr>
              <a:t>②防災点検ゲーム</a:t>
            </a:r>
            <a:r>
              <a:rPr lang="en-US" altLang="ja-JP" sz="2800" dirty="0" smtClean="0">
                <a:latin typeface="+mn-ea"/>
              </a:rPr>
              <a:t>	</a:t>
            </a:r>
            <a:endParaRPr lang="en-US" altLang="ja-JP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843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69843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１．防災マニュアル説明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4" y="1722783"/>
            <a:ext cx="8596668" cy="4929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①防災マニュアルを資料として説明。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②防災備品の紹介</a:t>
            </a:r>
            <a:endParaRPr lang="en-US" altLang="ja-JP" sz="28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78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69843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２．防災点検</a:t>
            </a:r>
            <a:r>
              <a:rPr lang="ja-JP" altLang="en-US" dirty="0"/>
              <a:t>ゲーム</a:t>
            </a:r>
            <a:r>
              <a:rPr kumimoji="1" lang="ja-JP" altLang="en-US" dirty="0" smtClean="0"/>
              <a:t>説明（１／２）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4" y="1722783"/>
            <a:ext cx="8596668" cy="4929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①チームに分かれて着席してください。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②チーム内で自己紹介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en-US" altLang="ja-JP" sz="2800" dirty="0" smtClean="0">
                <a:latin typeface="+mn-ea"/>
              </a:rPr>
              <a:t>(1)</a:t>
            </a:r>
            <a:r>
              <a:rPr lang="ja-JP" altLang="en-US" sz="2800" dirty="0" smtClean="0">
                <a:latin typeface="+mn-ea"/>
              </a:rPr>
              <a:t>部屋番号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en-US" altLang="ja-JP" sz="2800" dirty="0" smtClean="0">
                <a:latin typeface="+mn-ea"/>
              </a:rPr>
              <a:t>(2)</a:t>
            </a:r>
            <a:r>
              <a:rPr lang="ja-JP" altLang="en-US" sz="2800" dirty="0" smtClean="0">
                <a:latin typeface="+mn-ea"/>
              </a:rPr>
              <a:t>名前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en-US" altLang="ja-JP" sz="2800" dirty="0" smtClean="0">
                <a:latin typeface="+mn-ea"/>
              </a:rPr>
              <a:t>(3)</a:t>
            </a:r>
            <a:r>
              <a:rPr lang="ja-JP" altLang="en-US" sz="2800" dirty="0" smtClean="0">
                <a:latin typeface="+mn-ea"/>
              </a:rPr>
              <a:t>今の気持ち</a:t>
            </a:r>
            <a:endParaRPr lang="en-US" altLang="ja-JP" sz="28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607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69843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２．防災点検</a:t>
            </a:r>
            <a:r>
              <a:rPr lang="ja-JP" altLang="en-US" dirty="0"/>
              <a:t>ゲーム説明</a:t>
            </a:r>
            <a:r>
              <a:rPr lang="ja-JP" altLang="en-US" dirty="0" smtClean="0"/>
              <a:t>（２／</a:t>
            </a:r>
            <a:r>
              <a:rPr lang="ja-JP" altLang="en-US" dirty="0"/>
              <a:t>２）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7334" y="1722783"/>
            <a:ext cx="8596668" cy="49298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①お題を出します。</a:t>
            </a:r>
            <a:r>
              <a:rPr lang="ja-JP" altLang="en-US" sz="2800" dirty="0" smtClean="0">
                <a:latin typeface="+mn-ea"/>
              </a:rPr>
              <a:t>→（例）を参考に！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②個人検討</a:t>
            </a:r>
            <a:r>
              <a:rPr lang="ja-JP" altLang="en-US" sz="2800" dirty="0" smtClean="0">
                <a:latin typeface="+mn-ea"/>
              </a:rPr>
              <a:t>・・・まずは、</a:t>
            </a:r>
            <a:r>
              <a:rPr lang="ja-JP" altLang="en-US" sz="2800" b="1" u="sng" dirty="0" smtClean="0">
                <a:latin typeface="+mn-ea"/>
              </a:rPr>
              <a:t>個人で考えて</a:t>
            </a:r>
            <a:r>
              <a:rPr lang="ja-JP" altLang="en-US" sz="2800" dirty="0" smtClean="0">
                <a:latin typeface="+mn-ea"/>
              </a:rPr>
              <a:t>ください。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「</a:t>
            </a:r>
            <a:r>
              <a:rPr lang="ja-JP" altLang="en-US" sz="2800" b="1" dirty="0">
                <a:solidFill>
                  <a:srgbClr val="FF0000"/>
                </a:solidFill>
                <a:latin typeface="+mn-ea"/>
              </a:rPr>
              <a:t>いつ、どこで、だれが、何を、どうする</a:t>
            </a:r>
            <a:r>
              <a:rPr lang="ja-JP" altLang="en-US" sz="2800" dirty="0" smtClean="0">
                <a:latin typeface="+mn-ea"/>
              </a:rPr>
              <a:t>」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③個人ごとに、</a:t>
            </a:r>
            <a:r>
              <a:rPr lang="ja-JP" altLang="en-US" sz="2800" b="1" u="sng" dirty="0" smtClean="0">
                <a:latin typeface="+mn-ea"/>
              </a:rPr>
              <a:t>用紙</a:t>
            </a:r>
            <a:r>
              <a:rPr lang="en-US" altLang="ja-JP" sz="2800" b="1" u="sng" dirty="0" smtClean="0">
                <a:latin typeface="+mn-ea"/>
              </a:rPr>
              <a:t>or</a:t>
            </a:r>
            <a:r>
              <a:rPr lang="ja-JP" altLang="en-US" sz="2800" b="1" u="sng" dirty="0" smtClean="0">
                <a:latin typeface="+mn-ea"/>
              </a:rPr>
              <a:t>フセンに要点を記入</a:t>
            </a:r>
            <a:r>
              <a:rPr lang="ja-JP" altLang="en-US" sz="2800" dirty="0" smtClean="0">
                <a:latin typeface="+mn-ea"/>
              </a:rPr>
              <a:t>してください。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④チーム内で一人ひとり発表</a:t>
            </a:r>
            <a:endParaRPr lang="en-US" altLang="ja-JP" sz="2800" b="1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⑤チームでまとめ</a:t>
            </a:r>
            <a:endParaRPr lang="en-US" altLang="ja-JP" sz="2800" b="1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 smtClean="0">
                <a:latin typeface="+mn-ea"/>
              </a:rPr>
              <a:t>（</a:t>
            </a:r>
            <a:r>
              <a:rPr lang="ja-JP" altLang="en-US" sz="2800" b="1" u="sng" dirty="0" smtClean="0">
                <a:solidFill>
                  <a:schemeClr val="tx1"/>
                </a:solidFill>
                <a:latin typeface="+mn-ea"/>
              </a:rPr>
              <a:t>模造紙に要点を記入</a:t>
            </a:r>
            <a:r>
              <a:rPr lang="en-US" altLang="ja-JP" sz="2800" b="1" u="sng" dirty="0" smtClean="0">
                <a:solidFill>
                  <a:schemeClr val="tx1"/>
                </a:solidFill>
                <a:latin typeface="+mn-ea"/>
              </a:rPr>
              <a:t>or</a:t>
            </a:r>
            <a:r>
              <a:rPr lang="ja-JP" altLang="en-US" sz="2800" b="1" u="sng" dirty="0" smtClean="0">
                <a:solidFill>
                  <a:schemeClr val="tx1"/>
                </a:solidFill>
                <a:latin typeface="+mn-ea"/>
              </a:rPr>
              <a:t>フセンを貼る</a:t>
            </a:r>
            <a:r>
              <a:rPr lang="ja-JP" altLang="en-US" sz="2800" dirty="0" smtClean="0">
                <a:latin typeface="+mn-ea"/>
              </a:rPr>
              <a:t>）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en-US" altLang="ja-JP" sz="2800" dirty="0" smtClean="0">
                <a:latin typeface="+mn-ea"/>
              </a:rPr>
              <a:t>※</a:t>
            </a:r>
            <a:r>
              <a:rPr lang="ja-JP" altLang="en-US" sz="2800" dirty="0" smtClean="0">
                <a:latin typeface="+mn-ea"/>
              </a:rPr>
              <a:t>マジックを使うときは、新聞紙を敷いてください</a:t>
            </a:r>
            <a:endParaRPr lang="en-US" altLang="ja-JP" sz="2800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b="1" dirty="0" smtClean="0">
                <a:latin typeface="+mn-ea"/>
              </a:rPr>
              <a:t>⑥チームごとに発表</a:t>
            </a:r>
            <a:endParaRPr lang="en-US" altLang="ja-JP" sz="2800" b="1" dirty="0" smtClean="0">
              <a:latin typeface="+mn-ea"/>
            </a:endParaRPr>
          </a:p>
          <a:p>
            <a:pPr marL="0" indent="0">
              <a:buNone/>
            </a:pPr>
            <a:r>
              <a:rPr lang="ja-JP" altLang="en-US" sz="2800" dirty="0">
                <a:latin typeface="+mn-ea"/>
              </a:rPr>
              <a:t>　</a:t>
            </a:r>
            <a:r>
              <a:rPr lang="ja-JP" altLang="en-US" sz="2800" dirty="0" smtClean="0">
                <a:latin typeface="+mn-ea"/>
              </a:rPr>
              <a:t>（</a:t>
            </a:r>
            <a:r>
              <a:rPr lang="ja-JP" altLang="en-US" sz="2800" b="1" dirty="0" smtClean="0">
                <a:latin typeface="+mn-ea"/>
              </a:rPr>
              <a:t>模造紙をもとに発表</a:t>
            </a:r>
            <a:r>
              <a:rPr lang="ja-JP" altLang="en-US" sz="2800" dirty="0" smtClean="0">
                <a:latin typeface="+mn-ea"/>
              </a:rPr>
              <a:t>）</a:t>
            </a:r>
            <a:endParaRPr lang="en-US" altLang="ja-JP" sz="28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5115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2852" y="609600"/>
            <a:ext cx="8651150" cy="609600"/>
          </a:xfrm>
        </p:spPr>
        <p:txBody>
          <a:bodyPr>
            <a:norm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  <a:latin typeface="+mn-ea"/>
              </a:rPr>
              <a:t>ゲーム（お題・例）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624109"/>
              </p:ext>
            </p:extLst>
          </p:nvPr>
        </p:nvGraphicFramePr>
        <p:xfrm>
          <a:off x="1113184" y="1219199"/>
          <a:ext cx="8971720" cy="5479841"/>
        </p:xfrm>
        <a:graphic>
          <a:graphicData uri="http://schemas.openxmlformats.org/drawingml/2006/table">
            <a:tbl>
              <a:tblPr/>
              <a:tblGrid>
                <a:gridCol w="1947350"/>
                <a:gridCol w="7024370"/>
              </a:tblGrid>
              <a:tr h="98098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（要約）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0" algn="l" fontAlgn="ctr"/>
                      <a:r>
                        <a:rPr lang="en-US" altLang="ja-JP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5</a:t>
                      </a:r>
                      <a:r>
                        <a:rPr lang="ja-JP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階の足の不自由な住民が一人では降りてこれません。救出を求めています。</a:t>
                      </a:r>
                      <a:br>
                        <a:rPr lang="ja-JP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あなたは、マンションのみなさんと協力して、対応する必要があります。</a:t>
                      </a:r>
                      <a:br>
                        <a:rPr lang="ja-JP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どのように救出しますか？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50"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出来事に対する対処・対応を検討し記入してください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いつ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今すぐ　・　今日　・　（　　　　　　　　　　　　）　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どこで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集会室・バームルーム・（　</a:t>
                      </a:r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５階住民宅へ</a:t>
                      </a: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だれが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救護班の５名が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何を（だれを）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５階の足の不自由な住民を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486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どうする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（使うものは？）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「布製担架」を利用</a:t>
                      </a:r>
                      <a:r>
                        <a:rPr lang="ja-JP" altLang="en-US" sz="1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して</a:t>
                      </a:r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/>
                      </a:r>
                      <a:b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en-US" altLang="ja-JP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1</a:t>
                      </a:r>
                      <a:r>
                        <a:rPr lang="ja-JP" altLang="en-US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階まで搬送する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円/楕円 7"/>
          <p:cNvSpPr/>
          <p:nvPr/>
        </p:nvSpPr>
        <p:spPr>
          <a:xfrm>
            <a:off x="2849218" y="3482042"/>
            <a:ext cx="1139687" cy="3180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37168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2852" y="609600"/>
            <a:ext cx="8651150" cy="609600"/>
          </a:xfrm>
        </p:spPr>
        <p:txBody>
          <a:bodyPr>
            <a:norm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  <a:latin typeface="+mn-ea"/>
              </a:rPr>
              <a:t>ゲーム（お題１）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076119"/>
              </p:ext>
            </p:extLst>
          </p:nvPr>
        </p:nvGraphicFramePr>
        <p:xfrm>
          <a:off x="1113184" y="1219199"/>
          <a:ext cx="8971720" cy="5175041"/>
        </p:xfrm>
        <a:graphic>
          <a:graphicData uri="http://schemas.openxmlformats.org/drawingml/2006/table">
            <a:tbl>
              <a:tblPr/>
              <a:tblGrid>
                <a:gridCol w="1947350"/>
                <a:gridCol w="7024370"/>
              </a:tblGrid>
              <a:tr h="98098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（要約）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貯水槽の水がなくなり、水道の蛇口から水が出なくなりました。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あなたは、マンションのみなさんと協力して、対応する必要があります。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どのように水を確保しますか？</a:t>
                      </a:r>
                      <a:endParaRPr lang="ja-JP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50"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出来事に対する対処・対応を検討し記入してください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いつ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今すぐ　・　今日　・　（　　　　　　　　　　　　）　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どこで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集会室・バームルーム・（　</a:t>
                      </a:r>
                      <a:r>
                        <a:rPr lang="ja-JP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　　　　　　　　</a:t>
                      </a: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だれが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何を（だれを）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486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どうする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（使うものは？）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39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2852" y="609600"/>
            <a:ext cx="8651150" cy="609600"/>
          </a:xfrm>
        </p:spPr>
        <p:txBody>
          <a:bodyPr>
            <a:norm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  <a:latin typeface="+mn-ea"/>
              </a:rPr>
              <a:t>ゲーム（お題２）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0924740"/>
              </p:ext>
            </p:extLst>
          </p:nvPr>
        </p:nvGraphicFramePr>
        <p:xfrm>
          <a:off x="1113184" y="1219199"/>
          <a:ext cx="8971720" cy="5479841"/>
        </p:xfrm>
        <a:graphic>
          <a:graphicData uri="http://schemas.openxmlformats.org/drawingml/2006/table">
            <a:tbl>
              <a:tblPr/>
              <a:tblGrid>
                <a:gridCol w="1947350"/>
                <a:gridCol w="7024370"/>
              </a:tblGrid>
              <a:tr h="98098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（要約）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安否確認した結果、玄関ドアが歪んで開かなくなり、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部屋に閉じ込</a:t>
                      </a:r>
                      <a:r>
                        <a:rPr lang="ja-JP" altLang="en-US" sz="2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めらた</a:t>
                      </a:r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住民が救出を求めています。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あなたは、マンションのみなさんと協力して、対応する必要があります。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どのように救出しますか？</a:t>
                      </a:r>
                      <a:endParaRPr lang="ja-JP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50"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出来事に対する対処・対応を検討し記入してください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いつ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今すぐ　・　今日　・　（　　　　　　　　　　　　）　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どこで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集会室・バームルーム・（　</a:t>
                      </a:r>
                      <a:r>
                        <a:rPr lang="ja-JP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　　　　　　　　</a:t>
                      </a: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だれが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何を（だれを）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486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どうする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（使うものは？）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7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2852" y="609600"/>
            <a:ext cx="8651150" cy="609600"/>
          </a:xfrm>
        </p:spPr>
        <p:txBody>
          <a:bodyPr>
            <a:norm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  <a:latin typeface="+mn-ea"/>
              </a:rPr>
              <a:t>ゲーム（お題３）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3573428"/>
              </p:ext>
            </p:extLst>
          </p:nvPr>
        </p:nvGraphicFramePr>
        <p:xfrm>
          <a:off x="1113184" y="1219199"/>
          <a:ext cx="8971720" cy="5479841"/>
        </p:xfrm>
        <a:graphic>
          <a:graphicData uri="http://schemas.openxmlformats.org/drawingml/2006/table">
            <a:tbl>
              <a:tblPr/>
              <a:tblGrid>
                <a:gridCol w="1947350"/>
                <a:gridCol w="7024370"/>
              </a:tblGrid>
              <a:tr h="98098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（要約）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水道から水は出ますが、下水管が破損して水を流してはいけない状態です。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あなたは、マンションのみなさんと協力して、生活排水やトイレの糞尿の処分をする必要があります。</a:t>
                      </a:r>
                    </a:p>
                    <a:p>
                      <a:pPr marL="92075" indent="0" algn="l" fontAlgn="ctr"/>
                      <a:r>
                        <a:rPr lang="ja-JP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どのように処分しますか？</a:t>
                      </a:r>
                      <a:endParaRPr lang="ja-JP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50"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出来事に対する対処・対応を検討し記入してください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いつ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今すぐ　・　今日　・　（　　　　　　　　　　　　）　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どこで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集会室・バームルーム・（　</a:t>
                      </a:r>
                      <a:r>
                        <a:rPr lang="ja-JP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　　　　　　　　</a:t>
                      </a: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　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だれが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40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何を（だれを）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486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どうする</a:t>
                      </a:r>
                      <a:b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</a:br>
                      <a:r>
                        <a:rPr lang="ja-JP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（使うものは？）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073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ファセット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240</TotalTime>
  <Words>426</Words>
  <Application>Microsoft Office PowerPoint</Application>
  <PresentationFormat>ワイド画面</PresentationFormat>
  <Paragraphs>85</Paragraphs>
  <Slides>9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5" baseType="lpstr">
      <vt:lpstr>ＭＳ Ｐゴシック</vt:lpstr>
      <vt:lpstr>メイリオ</vt:lpstr>
      <vt:lpstr>Arial</vt:lpstr>
      <vt:lpstr>Trebuchet MS</vt:lpstr>
      <vt:lpstr>Wingdings 3</vt:lpstr>
      <vt:lpstr>ファセット</vt:lpstr>
      <vt:lpstr>バームハイツ西葛西 防災点検ゲーム</vt:lpstr>
      <vt:lpstr>バームハイツ西葛西 防災点検ゲーム　アジェンダ</vt:lpstr>
      <vt:lpstr>１．防災マニュアル説明</vt:lpstr>
      <vt:lpstr>２．防災点検ゲーム説明（１／２）</vt:lpstr>
      <vt:lpstr>２．防災点検ゲーム説明（２／２）</vt:lpstr>
      <vt:lpstr>ゲーム（お題・例）</vt:lpstr>
      <vt:lpstr>ゲーム（お題１）</vt:lpstr>
      <vt:lpstr>ゲーム（お題２）</vt:lpstr>
      <vt:lpstr>ゲーム（お題３）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バームハイツ西葛西 ＨＵＧゲーム</dc:title>
  <dc:creator>河本拓也</dc:creator>
  <cp:lastModifiedBy>河本拓也</cp:lastModifiedBy>
  <cp:revision>17</cp:revision>
  <cp:lastPrinted>2016-04-23T23:05:53Z</cp:lastPrinted>
  <dcterms:created xsi:type="dcterms:W3CDTF">2016-01-23T01:31:58Z</dcterms:created>
  <dcterms:modified xsi:type="dcterms:W3CDTF">2016-04-23T23:46:04Z</dcterms:modified>
</cp:coreProperties>
</file>