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間スタイル 4 - アクセント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72"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E:\&#38450;&#28797;&#22996;&#21729;&#20250;\20151031\201509&#38450;&#28797;&#12450;&#12531;&#12465;&#12540;&#12488;v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percentStacked"/>
        <c:varyColors val="0"/>
        <c:ser>
          <c:idx val="0"/>
          <c:order val="0"/>
          <c:tx>
            <c:strRef>
              <c:f>集計!$C$3</c:f>
              <c:strCache>
                <c:ptCount val="1"/>
                <c:pt idx="0">
                  <c:v>はい</c:v>
                </c:pt>
              </c:strCache>
            </c:strRef>
          </c:tx>
          <c:spPr>
            <a:solidFill>
              <a:schemeClr val="tx2"/>
            </a:solidFill>
            <a:ln>
              <a:solidFill>
                <a:schemeClr val="tx2">
                  <a:alpha val="96000"/>
                </a:schemeClr>
              </a:solidFill>
            </a:ln>
            <a:effectLst/>
          </c:spPr>
          <c:invertIfNegative val="0"/>
          <c:cat>
            <c:strRef>
              <c:f>集計!$D$2:$J$2</c:f>
              <c:strCache>
                <c:ptCount val="7"/>
                <c:pt idx="0">
                  <c:v>1(1)</c:v>
                </c:pt>
                <c:pt idx="1">
                  <c:v>1(2)</c:v>
                </c:pt>
                <c:pt idx="2">
                  <c:v>1(3)</c:v>
                </c:pt>
                <c:pt idx="3">
                  <c:v>1(4)</c:v>
                </c:pt>
                <c:pt idx="4">
                  <c:v>2(1)</c:v>
                </c:pt>
                <c:pt idx="5">
                  <c:v>2(2)</c:v>
                </c:pt>
                <c:pt idx="6">
                  <c:v>2(3)</c:v>
                </c:pt>
              </c:strCache>
            </c:strRef>
          </c:cat>
          <c:val>
            <c:numRef>
              <c:f>集計!$D$3:$J$3</c:f>
              <c:numCache>
                <c:formatCode>General</c:formatCode>
                <c:ptCount val="7"/>
                <c:pt idx="0">
                  <c:v>64</c:v>
                </c:pt>
                <c:pt idx="1">
                  <c:v>41</c:v>
                </c:pt>
                <c:pt idx="2">
                  <c:v>26</c:v>
                </c:pt>
                <c:pt idx="3">
                  <c:v>28</c:v>
                </c:pt>
                <c:pt idx="4">
                  <c:v>74</c:v>
                </c:pt>
                <c:pt idx="5">
                  <c:v>68</c:v>
                </c:pt>
                <c:pt idx="6">
                  <c:v>58</c:v>
                </c:pt>
              </c:numCache>
            </c:numRef>
          </c:val>
        </c:ser>
        <c:ser>
          <c:idx val="1"/>
          <c:order val="1"/>
          <c:tx>
            <c:strRef>
              <c:f>集計!$C$4</c:f>
              <c:strCache>
                <c:ptCount val="1"/>
                <c:pt idx="0">
                  <c:v>いいえ</c:v>
                </c:pt>
              </c:strCache>
            </c:strRef>
          </c:tx>
          <c:spPr>
            <a:solidFill>
              <a:schemeClr val="accent6">
                <a:lumMod val="40000"/>
                <a:lumOff val="60000"/>
              </a:schemeClr>
            </a:solidFill>
            <a:ln>
              <a:noFill/>
            </a:ln>
            <a:effectLst/>
          </c:spPr>
          <c:invertIfNegative val="0"/>
          <c:cat>
            <c:strRef>
              <c:f>集計!$D$2:$J$2</c:f>
              <c:strCache>
                <c:ptCount val="7"/>
                <c:pt idx="0">
                  <c:v>1(1)</c:v>
                </c:pt>
                <c:pt idx="1">
                  <c:v>1(2)</c:v>
                </c:pt>
                <c:pt idx="2">
                  <c:v>1(3)</c:v>
                </c:pt>
                <c:pt idx="3">
                  <c:v>1(4)</c:v>
                </c:pt>
                <c:pt idx="4">
                  <c:v>2(1)</c:v>
                </c:pt>
                <c:pt idx="5">
                  <c:v>2(2)</c:v>
                </c:pt>
                <c:pt idx="6">
                  <c:v>2(3)</c:v>
                </c:pt>
              </c:strCache>
            </c:strRef>
          </c:cat>
          <c:val>
            <c:numRef>
              <c:f>集計!$D$4:$J$4</c:f>
              <c:numCache>
                <c:formatCode>General</c:formatCode>
                <c:ptCount val="7"/>
                <c:pt idx="0">
                  <c:v>18</c:v>
                </c:pt>
                <c:pt idx="1">
                  <c:v>40</c:v>
                </c:pt>
                <c:pt idx="2">
                  <c:v>55</c:v>
                </c:pt>
                <c:pt idx="3">
                  <c:v>54</c:v>
                </c:pt>
                <c:pt idx="4">
                  <c:v>8</c:v>
                </c:pt>
                <c:pt idx="5">
                  <c:v>13</c:v>
                </c:pt>
                <c:pt idx="6">
                  <c:v>24</c:v>
                </c:pt>
              </c:numCache>
            </c:numRef>
          </c:val>
        </c:ser>
        <c:ser>
          <c:idx val="2"/>
          <c:order val="2"/>
          <c:tx>
            <c:strRef>
              <c:f>集計!$C$5</c:f>
              <c:strCache>
                <c:ptCount val="1"/>
                <c:pt idx="0">
                  <c:v>わからない</c:v>
                </c:pt>
              </c:strCache>
            </c:strRef>
          </c:tx>
          <c:spPr>
            <a:solidFill>
              <a:schemeClr val="accent3"/>
            </a:solidFill>
            <a:ln>
              <a:noFill/>
            </a:ln>
            <a:effectLst/>
          </c:spPr>
          <c:invertIfNegative val="0"/>
          <c:cat>
            <c:strRef>
              <c:f>集計!$D$2:$J$2</c:f>
              <c:strCache>
                <c:ptCount val="7"/>
                <c:pt idx="0">
                  <c:v>1(1)</c:v>
                </c:pt>
                <c:pt idx="1">
                  <c:v>1(2)</c:v>
                </c:pt>
                <c:pt idx="2">
                  <c:v>1(3)</c:v>
                </c:pt>
                <c:pt idx="3">
                  <c:v>1(4)</c:v>
                </c:pt>
                <c:pt idx="4">
                  <c:v>2(1)</c:v>
                </c:pt>
                <c:pt idx="5">
                  <c:v>2(2)</c:v>
                </c:pt>
                <c:pt idx="6">
                  <c:v>2(3)</c:v>
                </c:pt>
              </c:strCache>
            </c:strRef>
          </c:cat>
          <c:val>
            <c:numRef>
              <c:f>集計!$D$5:$J$5</c:f>
              <c:numCache>
                <c:formatCode>General</c:formatCode>
                <c:ptCount val="7"/>
                <c:pt idx="0">
                  <c:v>0</c:v>
                </c:pt>
                <c:pt idx="1">
                  <c:v>1</c:v>
                </c:pt>
                <c:pt idx="2">
                  <c:v>1</c:v>
                </c:pt>
                <c:pt idx="3">
                  <c:v>0</c:v>
                </c:pt>
                <c:pt idx="4">
                  <c:v>0</c:v>
                </c:pt>
                <c:pt idx="5">
                  <c:v>1</c:v>
                </c:pt>
                <c:pt idx="6">
                  <c:v>0</c:v>
                </c:pt>
              </c:numCache>
            </c:numRef>
          </c:val>
        </c:ser>
        <c:dLbls>
          <c:showLegendKey val="0"/>
          <c:showVal val="0"/>
          <c:showCatName val="0"/>
          <c:showSerName val="0"/>
          <c:showPercent val="0"/>
          <c:showBubbleSize val="0"/>
        </c:dLbls>
        <c:gapWidth val="95"/>
        <c:overlap val="100"/>
        <c:axId val="301828192"/>
        <c:axId val="301829760"/>
      </c:barChart>
      <c:catAx>
        <c:axId val="301828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301829760"/>
        <c:crosses val="autoZero"/>
        <c:auto val="1"/>
        <c:lblAlgn val="ctr"/>
        <c:lblOffset val="100"/>
        <c:noMultiLvlLbl val="0"/>
      </c:catAx>
      <c:valAx>
        <c:axId val="30182976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ja-JP"/>
          </a:p>
        </c:txPr>
        <c:crossAx val="301828192"/>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ja-JP"/>
          </a:p>
        </c:txPr>
      </c:dTable>
      <c:spPr>
        <a:noFill/>
        <a:ln>
          <a:noFill/>
        </a:ln>
        <a:effectLst/>
      </c:spPr>
    </c:plotArea>
    <c:plotVisOnly val="1"/>
    <c:dispBlanksAs val="gap"/>
    <c:showDLblsOverMax val="0"/>
  </c:chart>
  <c:spPr>
    <a:noFill/>
    <a:ln>
      <a:noFill/>
    </a:ln>
    <a:effectLst/>
  </c:spPr>
  <c:txPr>
    <a:bodyPr/>
    <a:lstStyle/>
    <a:p>
      <a:pPr>
        <a:defRPr/>
      </a:pPr>
      <a:endParaRPr lang="ja-JP"/>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1351323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4021676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2123913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3435085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60686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4190694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1411233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1469064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3612284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2692326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BFE7F703-1ADA-40AD-A2E7-0DCA5991BDDF}" type="datetimeFigureOut">
              <a:rPr kumimoji="1" lang="ja-JP" altLang="en-US" smtClean="0"/>
              <a:t>2015/10/31</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492288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E7F703-1ADA-40AD-A2E7-0DCA5991BDDF}" type="datetimeFigureOut">
              <a:rPr kumimoji="1" lang="ja-JP" altLang="en-US" smtClean="0"/>
              <a:t>2015/10/31</a:t>
            </a:fld>
            <a:endParaRPr kumimoji="1" lang="ja-JP" altLang="en-US"/>
          </a:p>
        </p:txBody>
      </p:sp>
      <p:sp>
        <p:nvSpPr>
          <p:cNvPr id="5" name="フッター プレースホルダー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5862E2-8D94-4A92-9943-F6D200A6D319}" type="slidenum">
              <a:rPr kumimoji="1" lang="ja-JP" altLang="en-US" smtClean="0"/>
              <a:t>‹#›</a:t>
            </a:fld>
            <a:endParaRPr kumimoji="1" lang="ja-JP" altLang="en-US"/>
          </a:p>
        </p:txBody>
      </p:sp>
    </p:spTree>
    <p:extLst>
      <p:ext uri="{BB962C8B-B14F-4D97-AF65-F5344CB8AC3E}">
        <p14:creationId xmlns:p14="http://schemas.microsoft.com/office/powerpoint/2010/main" val="23836015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 5"/>
          <p:cNvGraphicFramePr>
            <a:graphicFrameLocks noGrp="1"/>
          </p:cNvGraphicFramePr>
          <p:nvPr>
            <p:extLst>
              <p:ext uri="{D42A27DB-BD31-4B8C-83A1-F6EECF244321}">
                <p14:modId xmlns:p14="http://schemas.microsoft.com/office/powerpoint/2010/main" val="3052830997"/>
              </p:ext>
            </p:extLst>
          </p:nvPr>
        </p:nvGraphicFramePr>
        <p:xfrm>
          <a:off x="735853" y="2349592"/>
          <a:ext cx="6121400" cy="2646045"/>
        </p:xfrm>
        <a:graphic>
          <a:graphicData uri="http://schemas.openxmlformats.org/drawingml/2006/table">
            <a:tbl>
              <a:tblPr>
                <a:tableStyleId>{5C22544A-7EE6-4342-B048-85BDC9FD1C3A}</a:tableStyleId>
              </a:tblPr>
              <a:tblGrid>
                <a:gridCol w="6121400"/>
              </a:tblGrid>
              <a:tr h="171450">
                <a:tc>
                  <a:txBody>
                    <a:bodyPr/>
                    <a:lstStyle/>
                    <a:p>
                      <a:pPr algn="just" fontAlgn="t"/>
                      <a:r>
                        <a:rPr lang="ja-JP" altLang="en-US" sz="1400" u="none" strike="noStrike" dirty="0">
                          <a:effectLst/>
                        </a:rPr>
                        <a:t>１．当マンションの防災対応状況について（どちらかに○をつけてください）</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a:effectLst/>
                        </a:rPr>
                        <a:t>(1)</a:t>
                      </a:r>
                      <a:r>
                        <a:rPr lang="ja-JP" altLang="en-US" sz="1400" u="none" strike="noStrike">
                          <a:effectLst/>
                        </a:rPr>
                        <a:t>　マンションには食料などの備蓄がないことをご存知ですか。（ はい ・ いいえ ）</a:t>
                      </a:r>
                      <a:endParaRPr lang="ja-JP" altLang="en-US" sz="14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a:effectLst/>
                        </a:rPr>
                        <a:t>(2)</a:t>
                      </a:r>
                      <a:r>
                        <a:rPr lang="ja-JP" altLang="en-US" sz="1400" u="none" strike="noStrike">
                          <a:effectLst/>
                        </a:rPr>
                        <a:t>　地震対策としてタンスなどの家具を固定していますか。　（ はい ・ いいえ ）</a:t>
                      </a:r>
                      <a:endParaRPr lang="ja-JP" altLang="en-US" sz="14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dirty="0">
                          <a:effectLst/>
                        </a:rPr>
                        <a:t>(3)</a:t>
                      </a:r>
                      <a:r>
                        <a:rPr lang="ja-JP" altLang="en-US" sz="1400" u="none" strike="noStrike" dirty="0">
                          <a:effectLst/>
                        </a:rPr>
                        <a:t>　非常用簡易トイレはお持ちですか</a:t>
                      </a:r>
                      <a:r>
                        <a:rPr lang="ja-JP" altLang="en-US" sz="1400" u="none" strike="noStrike" dirty="0" smtClean="0">
                          <a:effectLst/>
                        </a:rPr>
                        <a:t>。</a:t>
                      </a:r>
                      <a:r>
                        <a:rPr lang="ja-JP" altLang="en-US" sz="1400" u="none" strike="noStrike" dirty="0">
                          <a:effectLst/>
                        </a:rPr>
                        <a:t>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dirty="0">
                          <a:effectLst/>
                        </a:rPr>
                        <a:t>(4)</a:t>
                      </a:r>
                      <a:r>
                        <a:rPr lang="ja-JP" altLang="en-US" sz="1400" u="none" strike="noStrike" dirty="0">
                          <a:effectLst/>
                        </a:rPr>
                        <a:t>　災害時には</a:t>
                      </a:r>
                      <a:r>
                        <a:rPr lang="en-US" altLang="ja-JP" sz="1400" u="none" strike="noStrike" dirty="0">
                          <a:effectLst/>
                        </a:rPr>
                        <a:t>FM</a:t>
                      </a:r>
                      <a:r>
                        <a:rPr lang="ja-JP" altLang="en-US" sz="1400" u="none" strike="noStrike" dirty="0">
                          <a:effectLst/>
                        </a:rPr>
                        <a:t>えどがわ</a:t>
                      </a:r>
                      <a:r>
                        <a:rPr lang="en-US" altLang="ja-JP" sz="1400" u="none" strike="noStrike" dirty="0">
                          <a:effectLst/>
                        </a:rPr>
                        <a:t>(84.3MHz)</a:t>
                      </a:r>
                      <a:r>
                        <a:rPr lang="ja-JP" altLang="en-US" sz="1400" u="none" strike="noStrike" dirty="0">
                          <a:effectLst/>
                        </a:rPr>
                        <a:t>を活用した緊急放送システムが作動することをご存知ですか。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ja-JP" altLang="en-US" sz="1400" u="none" strike="noStrike">
                          <a:effectLst/>
                        </a:rPr>
                        <a:t>２．避難所・避難場所について（どちらかに○をつけてください）</a:t>
                      </a:r>
                      <a:endParaRPr lang="ja-JP" altLang="en-US" sz="14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dirty="0">
                          <a:effectLst/>
                        </a:rPr>
                        <a:t>(1)</a:t>
                      </a:r>
                      <a:r>
                        <a:rPr lang="ja-JP" altLang="en-US" sz="1400" u="none" strike="noStrike" dirty="0">
                          <a:effectLst/>
                        </a:rPr>
                        <a:t>　避難所は、「西葛西小学校」であることをご存知ですか。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171450">
                <a:tc>
                  <a:txBody>
                    <a:bodyPr/>
                    <a:lstStyle/>
                    <a:p>
                      <a:pPr algn="just" fontAlgn="t"/>
                      <a:r>
                        <a:rPr lang="en-US" altLang="ja-JP" sz="1400" u="none" strike="noStrike" dirty="0">
                          <a:effectLst/>
                        </a:rPr>
                        <a:t>(2)</a:t>
                      </a:r>
                      <a:r>
                        <a:rPr lang="ja-JP" altLang="en-US" sz="1400" u="none" strike="noStrike" dirty="0">
                          <a:effectLst/>
                        </a:rPr>
                        <a:t>　災害時に自宅が損壊していない場合は、自宅に留まることを推奨していることをご存じですか</a:t>
                      </a:r>
                      <a:r>
                        <a:rPr lang="ja-JP" altLang="en-US" sz="1400" u="none" strike="noStrike" dirty="0" smtClean="0">
                          <a:effectLst/>
                        </a:rPr>
                        <a:t>。</a:t>
                      </a:r>
                      <a:r>
                        <a:rPr lang="ja-JP" altLang="en-US" sz="1400" u="none" strike="noStrike" dirty="0">
                          <a:effectLst/>
                        </a:rPr>
                        <a:t>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r h="323850">
                <a:tc>
                  <a:txBody>
                    <a:bodyPr/>
                    <a:lstStyle/>
                    <a:p>
                      <a:pPr algn="l" fontAlgn="t"/>
                      <a:r>
                        <a:rPr lang="en-US" altLang="ja-JP" sz="1400" u="none" strike="noStrike" dirty="0">
                          <a:effectLst/>
                        </a:rPr>
                        <a:t>(3)</a:t>
                      </a:r>
                      <a:r>
                        <a:rPr lang="ja-JP" altLang="en-US" sz="1400" u="none" strike="noStrike" dirty="0">
                          <a:effectLst/>
                        </a:rPr>
                        <a:t>　避難所は一人一畳程度のスペースで</a:t>
                      </a:r>
                      <a:r>
                        <a:rPr lang="en-US" altLang="ja-JP" sz="1400" u="none" strike="noStrike" dirty="0">
                          <a:effectLst/>
                        </a:rPr>
                        <a:t>300</a:t>
                      </a:r>
                      <a:r>
                        <a:rPr lang="ja-JP" altLang="en-US" sz="1400" u="none" strike="noStrike" dirty="0">
                          <a:effectLst/>
                        </a:rPr>
                        <a:t>名の収容であり、プライバシー確保が難しいこと、避難者の自主運営であることをご存知ですか。　（ はい ・ いいえ ）</a:t>
                      </a:r>
                      <a:endParaRPr lang="ja-JP" altLang="en-US" sz="14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9525" marR="9525" marT="9525" marB="0"/>
                </a:tc>
              </a:tr>
            </a:tbl>
          </a:graphicData>
        </a:graphic>
      </p:graphicFrame>
      <p:sp>
        <p:nvSpPr>
          <p:cNvPr id="10" name="タイトル 1"/>
          <p:cNvSpPr>
            <a:spLocks noGrp="1"/>
          </p:cNvSpPr>
          <p:nvPr>
            <p:ph type="title"/>
          </p:nvPr>
        </p:nvSpPr>
        <p:spPr>
          <a:xfrm>
            <a:off x="838200" y="215155"/>
            <a:ext cx="10515600" cy="547690"/>
          </a:xfrm>
        </p:spPr>
        <p:txBody>
          <a:bodyPr>
            <a:normAutofit/>
          </a:bodyPr>
          <a:lstStyle/>
          <a:p>
            <a:r>
              <a:rPr lang="ja-JP" altLang="en-US" sz="2800" dirty="0"/>
              <a:t>防災</a:t>
            </a:r>
            <a:r>
              <a:rPr lang="ja-JP" altLang="en-US" sz="2800" dirty="0" smtClean="0"/>
              <a:t>アンケートのご報告</a:t>
            </a:r>
            <a:endParaRPr kumimoji="1" lang="ja-JP" altLang="en-US" sz="2800" dirty="0"/>
          </a:p>
        </p:txBody>
      </p:sp>
      <p:sp>
        <p:nvSpPr>
          <p:cNvPr id="11" name="テキスト ボックス 10"/>
          <p:cNvSpPr txBox="1"/>
          <p:nvPr/>
        </p:nvSpPr>
        <p:spPr>
          <a:xfrm>
            <a:off x="735853" y="762845"/>
            <a:ext cx="11057441" cy="1200329"/>
          </a:xfrm>
          <a:prstGeom prst="rect">
            <a:avLst/>
          </a:prstGeom>
          <a:noFill/>
          <a:ln>
            <a:solidFill>
              <a:schemeClr val="accent1"/>
            </a:solidFill>
          </a:ln>
        </p:spPr>
        <p:txBody>
          <a:bodyPr wrap="square" rtlCol="0">
            <a:spAutoFit/>
          </a:bodyPr>
          <a:lstStyle/>
          <a:p>
            <a:pPr fontAlgn="b"/>
            <a:r>
              <a:rPr lang="en-US" altLang="ja-JP" u="none" strike="noStrike" dirty="0" smtClean="0">
                <a:effectLst/>
              </a:rPr>
              <a:t>9</a:t>
            </a:r>
            <a:r>
              <a:rPr lang="ja-JP" altLang="en-US" u="none" strike="noStrike" dirty="0" smtClean="0">
                <a:effectLst/>
              </a:rPr>
              <a:t>月</a:t>
            </a:r>
            <a:r>
              <a:rPr lang="en-US" altLang="ja-JP" u="none" strike="noStrike" dirty="0" smtClean="0">
                <a:effectLst/>
              </a:rPr>
              <a:t>6</a:t>
            </a:r>
            <a:r>
              <a:rPr lang="ja-JP" altLang="en-US" u="none" strike="noStrike" dirty="0" smtClean="0">
                <a:effectLst/>
              </a:rPr>
              <a:t>日から</a:t>
            </a:r>
            <a:r>
              <a:rPr lang="en-US" altLang="ja-JP" u="none" strike="noStrike" dirty="0" smtClean="0">
                <a:effectLst/>
              </a:rPr>
              <a:t>9</a:t>
            </a:r>
            <a:r>
              <a:rPr lang="ja-JP" altLang="en-US" u="none" strike="noStrike" dirty="0" smtClean="0">
                <a:effectLst/>
              </a:rPr>
              <a:t>月</a:t>
            </a:r>
            <a:r>
              <a:rPr lang="en-US" altLang="ja-JP" u="none" strike="noStrike" dirty="0" smtClean="0">
                <a:effectLst/>
              </a:rPr>
              <a:t>12</a:t>
            </a:r>
            <a:r>
              <a:rPr lang="ja-JP" altLang="en-US" u="none" strike="noStrike" dirty="0" smtClean="0">
                <a:effectLst/>
              </a:rPr>
              <a:t>日にかけて、アンケートを実施し、８２名の方にご協力をいただきました。</a:t>
            </a:r>
            <a:endParaRPr lang="en-US" altLang="ja-JP" u="none" strike="noStrike" dirty="0" smtClean="0">
              <a:effectLst/>
            </a:endParaRPr>
          </a:p>
          <a:p>
            <a:pPr fontAlgn="b"/>
            <a:r>
              <a:rPr lang="ja-JP" altLang="en-US" u="none" strike="noStrike" dirty="0" smtClean="0">
                <a:effectLst/>
              </a:rPr>
              <a:t>当マンションの災害対策の方針は、自助が基本です。食料や日常品は各ご家庭で備蓄をお願いします。</a:t>
            </a:r>
            <a:endParaRPr lang="en-US" altLang="ja-JP" u="none" strike="noStrike" dirty="0" smtClean="0">
              <a:effectLst/>
            </a:endParaRPr>
          </a:p>
          <a:p>
            <a:pPr fontAlgn="b"/>
            <a:r>
              <a:rPr lang="ja-JP" altLang="en-US" u="none" strike="noStrike" dirty="0" smtClean="0">
                <a:effectLst/>
              </a:rPr>
              <a:t>災害対策用品や簡易トイレに対するご質問がありましたが、スーパーや百円ショップ等でも購入可能です。</a:t>
            </a:r>
            <a:endParaRPr lang="en-US" altLang="ja-JP" u="none" strike="noStrike" dirty="0" smtClean="0">
              <a:effectLst/>
            </a:endParaRPr>
          </a:p>
          <a:p>
            <a:pPr fontAlgn="b"/>
            <a:r>
              <a:rPr lang="ja-JP" altLang="en-US" u="none" strike="noStrike" dirty="0" smtClean="0">
                <a:effectLst/>
              </a:rPr>
              <a:t>各ご家庭での備えを今一度見直していたければと思います。ご協力ありがとうございました。</a:t>
            </a:r>
            <a:endParaRPr lang="ja-JP" altLang="en-US" dirty="0">
              <a:solidFill>
                <a:srgbClr val="000000"/>
              </a:solidFill>
              <a:latin typeface="ＭＳ Ｐゴシック" panose="020B0600070205080204" pitchFamily="50" charset="-128"/>
            </a:endParaRPr>
          </a:p>
        </p:txBody>
      </p:sp>
      <p:sp>
        <p:nvSpPr>
          <p:cNvPr id="13" name="テキスト ボックス 12"/>
          <p:cNvSpPr txBox="1"/>
          <p:nvPr/>
        </p:nvSpPr>
        <p:spPr>
          <a:xfrm>
            <a:off x="9076765" y="135595"/>
            <a:ext cx="2716529" cy="523220"/>
          </a:xfrm>
          <a:prstGeom prst="rect">
            <a:avLst/>
          </a:prstGeom>
          <a:noFill/>
        </p:spPr>
        <p:txBody>
          <a:bodyPr wrap="square" rtlCol="0">
            <a:spAutoFit/>
          </a:bodyPr>
          <a:lstStyle/>
          <a:p>
            <a:pPr algn="r"/>
            <a:r>
              <a:rPr kumimoji="1" lang="en-US" altLang="ja-JP" sz="1400" dirty="0" smtClean="0"/>
              <a:t>2015</a:t>
            </a:r>
            <a:r>
              <a:rPr kumimoji="1" lang="ja-JP" altLang="en-US" sz="1400" dirty="0" smtClean="0"/>
              <a:t>年</a:t>
            </a:r>
            <a:r>
              <a:rPr kumimoji="1" lang="en-US" altLang="ja-JP" sz="1400" dirty="0" smtClean="0"/>
              <a:t>11</a:t>
            </a:r>
            <a:r>
              <a:rPr kumimoji="1" lang="ja-JP" altLang="en-US" sz="1400" dirty="0" smtClean="0"/>
              <a:t>月</a:t>
            </a:r>
            <a:r>
              <a:rPr kumimoji="1" lang="en-US" altLang="ja-JP" sz="1400" dirty="0" smtClean="0"/>
              <a:t/>
            </a:r>
            <a:br>
              <a:rPr kumimoji="1" lang="en-US" altLang="ja-JP" sz="1400" dirty="0" smtClean="0"/>
            </a:br>
            <a:r>
              <a:rPr kumimoji="1" lang="ja-JP" altLang="en-US" sz="1400" dirty="0" smtClean="0"/>
              <a:t>バームハイツ西葛西防災委員会</a:t>
            </a:r>
            <a:endParaRPr kumimoji="1" lang="ja-JP" altLang="en-US" sz="1400" dirty="0"/>
          </a:p>
        </p:txBody>
      </p:sp>
      <p:graphicFrame>
        <p:nvGraphicFramePr>
          <p:cNvPr id="8" name="グラフ 7"/>
          <p:cNvGraphicFramePr>
            <a:graphicFrameLocks/>
          </p:cNvGraphicFramePr>
          <p:nvPr>
            <p:extLst>
              <p:ext uri="{D42A27DB-BD31-4B8C-83A1-F6EECF244321}">
                <p14:modId xmlns:p14="http://schemas.microsoft.com/office/powerpoint/2010/main" val="3089956992"/>
              </p:ext>
            </p:extLst>
          </p:nvPr>
        </p:nvGraphicFramePr>
        <p:xfrm>
          <a:off x="6522720" y="2247711"/>
          <a:ext cx="5270574" cy="434134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31144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38200" y="215155"/>
            <a:ext cx="10515600" cy="547690"/>
          </a:xfrm>
        </p:spPr>
        <p:txBody>
          <a:bodyPr>
            <a:normAutofit/>
          </a:bodyPr>
          <a:lstStyle/>
          <a:p>
            <a:r>
              <a:rPr lang="ja-JP" altLang="en-US" sz="2800" dirty="0"/>
              <a:t>防災</a:t>
            </a:r>
            <a:r>
              <a:rPr lang="ja-JP" altLang="en-US" sz="2800" dirty="0" smtClean="0"/>
              <a:t>アンケート（ご意見・お問い合わせ）</a:t>
            </a:r>
            <a:endParaRPr kumimoji="1" lang="ja-JP" altLang="en-US" sz="2800" dirty="0"/>
          </a:p>
        </p:txBody>
      </p:sp>
      <p:graphicFrame>
        <p:nvGraphicFramePr>
          <p:cNvPr id="4" name="表 3"/>
          <p:cNvGraphicFramePr>
            <a:graphicFrameLocks noGrp="1"/>
          </p:cNvGraphicFramePr>
          <p:nvPr>
            <p:extLst>
              <p:ext uri="{D42A27DB-BD31-4B8C-83A1-F6EECF244321}">
                <p14:modId xmlns:p14="http://schemas.microsoft.com/office/powerpoint/2010/main" val="3992061537"/>
              </p:ext>
            </p:extLst>
          </p:nvPr>
        </p:nvGraphicFramePr>
        <p:xfrm>
          <a:off x="470647" y="859114"/>
          <a:ext cx="11510682" cy="5784559"/>
        </p:xfrm>
        <a:graphic>
          <a:graphicData uri="http://schemas.openxmlformats.org/drawingml/2006/table">
            <a:tbl>
              <a:tblPr>
                <a:tableStyleId>{8A107856-5554-42FB-B03E-39F5DBC370BA}</a:tableStyleId>
              </a:tblPr>
              <a:tblGrid>
                <a:gridCol w="6485086"/>
                <a:gridCol w="5025596"/>
              </a:tblGrid>
              <a:tr h="182514">
                <a:tc>
                  <a:txBody>
                    <a:bodyPr/>
                    <a:lstStyle/>
                    <a:p>
                      <a:pPr algn="ctr" fontAlgn="b"/>
                      <a:r>
                        <a:rPr lang="ja-JP" altLang="en-US" sz="1400" u="none" strike="noStrike" dirty="0">
                          <a:solidFill>
                            <a:schemeClr val="bg1"/>
                          </a:solidFill>
                          <a:effectLst/>
                        </a:rPr>
                        <a:t>意見・お問合せ</a:t>
                      </a:r>
                      <a:endParaRPr lang="ja-JP" altLang="en-US" sz="1400" b="0" i="0" u="none" strike="noStrike" dirty="0">
                        <a:solidFill>
                          <a:schemeClr val="bg1"/>
                        </a:solidFill>
                        <a:effectLst/>
                        <a:latin typeface="ＭＳ Ｐゴシック" panose="020B0600070205080204" pitchFamily="50" charset="-128"/>
                        <a:ea typeface="ＭＳ Ｐゴシック" panose="020B0600070205080204" pitchFamily="50" charset="-128"/>
                      </a:endParaRPr>
                    </a:p>
                  </a:txBody>
                  <a:tcPr marL="5728" marR="5728" marT="5728" marB="0" anchor="b">
                    <a:solidFill>
                      <a:schemeClr val="accent2"/>
                    </a:solidFill>
                  </a:tcPr>
                </a:tc>
                <a:tc>
                  <a:txBody>
                    <a:bodyPr/>
                    <a:lstStyle/>
                    <a:p>
                      <a:pPr algn="ctr" fontAlgn="b"/>
                      <a:r>
                        <a:rPr lang="ja-JP" altLang="en-US" sz="1400" u="none" strike="noStrike" dirty="0" smtClean="0">
                          <a:solidFill>
                            <a:schemeClr val="bg1"/>
                          </a:solidFill>
                          <a:effectLst/>
                        </a:rPr>
                        <a:t>防災委員会コメント</a:t>
                      </a:r>
                      <a:endParaRPr lang="ja-JP" altLang="en-US" sz="1400" b="0" i="0" u="none" strike="noStrike" dirty="0">
                        <a:solidFill>
                          <a:schemeClr val="bg1"/>
                        </a:solidFill>
                        <a:effectLst/>
                        <a:latin typeface="ＭＳ Ｐゴシック" panose="020B0600070205080204" pitchFamily="50" charset="-128"/>
                        <a:ea typeface="ＭＳ Ｐゴシック" panose="020B0600070205080204" pitchFamily="50" charset="-128"/>
                      </a:endParaRPr>
                    </a:p>
                  </a:txBody>
                  <a:tcPr marL="5728" marR="5728" marT="5728" marB="0" anchor="b">
                    <a:solidFill>
                      <a:schemeClr val="accent2"/>
                    </a:solidFill>
                  </a:tcPr>
                </a:tc>
              </a:tr>
              <a:tr h="1841396">
                <a:tc>
                  <a:txBody>
                    <a:bodyPr/>
                    <a:lstStyle/>
                    <a:p>
                      <a:pPr algn="l" fontAlgn="t"/>
                      <a:r>
                        <a:rPr lang="ja-JP" altLang="en-US" sz="1200" u="none" strike="noStrike" dirty="0" smtClean="0">
                          <a:effectLst/>
                        </a:rPr>
                        <a:t>◎</a:t>
                      </a:r>
                      <a:r>
                        <a:rPr lang="ja-JP" altLang="en-US" sz="1200" u="none" strike="noStrike" dirty="0">
                          <a:effectLst/>
                        </a:rPr>
                        <a:t>この地区当該の避難所のみでは（西小）キャパシティ的にも限界があるのは明白だが、自宅にとどまった場合、他の災害の先例をみても水や食料ほか救援物資の供給が受けられなくなりそうで不安。また、知らされている最寄りの避難所以外でも受け入れ可能であることの広報などをきめ細やかに徹底してほしい。</a:t>
                      </a:r>
                      <a:br>
                        <a:rPr lang="ja-JP" altLang="en-US" sz="1200" u="none" strike="noStrike" dirty="0">
                          <a:effectLst/>
                        </a:rPr>
                      </a:br>
                      <a:r>
                        <a:rPr lang="ja-JP" altLang="en-US" sz="1200" u="none" strike="noStrike" dirty="0">
                          <a:effectLst/>
                        </a:rPr>
                        <a:t>◎この地域は外国の方々の居住人口も爆発的に増加していると思いますので、言葉が理解できずにパニックを引き起こさないためにも多言語での広報など配慮されたいと思います。</a:t>
                      </a:r>
                      <a:br>
                        <a:rPr lang="ja-JP" altLang="en-US" sz="1200" u="none" strike="noStrike" dirty="0">
                          <a:effectLst/>
                        </a:rPr>
                      </a:br>
                      <a:r>
                        <a:rPr lang="ja-JP" altLang="en-US" sz="1200" u="none" strike="noStrike" dirty="0">
                          <a:effectLst/>
                        </a:rPr>
                        <a:t>◎東京都より配布された防災ハンドブックは秀逸です。個々がしっかりと目を通し、平常時よりもしもの時の対処法を知っておくことが大切だと思います。</a:t>
                      </a:r>
                      <a:br>
                        <a:rPr lang="ja-JP" altLang="en-US" sz="1200" u="none" strike="noStrike" dirty="0">
                          <a:effectLst/>
                        </a:rPr>
                      </a:br>
                      <a:r>
                        <a:rPr lang="ja-JP" altLang="en-US" sz="1200" u="none" strike="noStrike" dirty="0">
                          <a:effectLst/>
                        </a:rPr>
                        <a:t>◎プライバシーの問題もあるでしょうがマンション内の自力避難困難者等を自治会なり管理組合なりで把握しておくことなども必要なのかも知れませんね。</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t"/>
                      <a:r>
                        <a:rPr lang="ja-JP" altLang="en-US" sz="1200" u="none" strike="noStrike" dirty="0">
                          <a:effectLst/>
                        </a:rPr>
                        <a:t>◎震災時に物資の供給があるかは不確定です。ライフラインや交通網も遮断される可能性があります。まずは、ご家庭での備えをお願い致します。</a:t>
                      </a:r>
                      <a:br>
                        <a:rPr lang="ja-JP" altLang="en-US" sz="1200" u="none" strike="noStrike" dirty="0">
                          <a:effectLst/>
                        </a:rPr>
                      </a:br>
                      <a:r>
                        <a:rPr lang="ja-JP" altLang="en-US" sz="1200" u="none" strike="noStrike" dirty="0">
                          <a:effectLst/>
                        </a:rPr>
                        <a:t>◎多言語マニュアルについては、当マンションでも考慮する必要があるか検討します。</a:t>
                      </a:r>
                      <a:br>
                        <a:rPr lang="ja-JP" altLang="en-US" sz="1200" u="none" strike="noStrike" dirty="0">
                          <a:effectLst/>
                        </a:rPr>
                      </a:br>
                      <a:r>
                        <a:rPr lang="ja-JP" altLang="en-US" sz="1200" u="none" strike="noStrike" dirty="0">
                          <a:effectLst/>
                        </a:rPr>
                        <a:t>◎東京都配布の防災ハンドブックは確かに見ていただく必要があると考えます。</a:t>
                      </a:r>
                      <a:br>
                        <a:rPr lang="ja-JP" altLang="en-US" sz="1200" u="none" strike="noStrike" dirty="0">
                          <a:effectLst/>
                        </a:rPr>
                      </a:br>
                      <a:r>
                        <a:rPr lang="ja-JP" altLang="en-US" sz="1200" u="none" strike="noStrike" dirty="0">
                          <a:effectLst/>
                        </a:rPr>
                        <a:t>◎マンション内では</a:t>
                      </a:r>
                      <a:r>
                        <a:rPr lang="en-US" altLang="ja-JP" sz="1200" u="none" strike="noStrike" dirty="0">
                          <a:effectLst/>
                        </a:rPr>
                        <a:t>1</a:t>
                      </a:r>
                      <a:r>
                        <a:rPr lang="ja-JP" altLang="en-US" sz="1200" u="none" strike="noStrike" dirty="0">
                          <a:effectLst/>
                        </a:rPr>
                        <a:t>年前に災害援助が必要な方と災害援助をサポート可能な方から申告いただいております。定期的に更新が必要との認識です。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r>
              <a:tr h="536457">
                <a:tc>
                  <a:txBody>
                    <a:bodyPr/>
                    <a:lstStyle/>
                    <a:p>
                      <a:pPr algn="l" fontAlgn="t"/>
                      <a:r>
                        <a:rPr lang="ja-JP" altLang="en-US" sz="1200" u="none" strike="noStrike" dirty="0">
                          <a:effectLst/>
                        </a:rPr>
                        <a:t>◎バームハイツの建物は、地震に対して耐震性は施工してあるのでしょうか。あれば、避難先は当ハイツで津波の時は上層階で良いのではないでしょうか。小学校は避難先として遠く、且つ夜間や津波の時は、危険（道中）だと思いますが。◎家具の固定はマンションで一斉に出来ると有難い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t"/>
                      <a:r>
                        <a:rPr lang="ja-JP" altLang="en-US" sz="1200" u="none" strike="noStrike" dirty="0">
                          <a:effectLst/>
                        </a:rPr>
                        <a:t>当マンションは耐震のマンションです</a:t>
                      </a:r>
                      <a:r>
                        <a:rPr lang="ja-JP" altLang="en-US" sz="1200" u="none" strike="noStrike" dirty="0" smtClean="0">
                          <a:effectLst/>
                        </a:rPr>
                        <a:t>。水害</a:t>
                      </a:r>
                      <a:r>
                        <a:rPr lang="ja-JP" altLang="en-US" sz="1200" u="none" strike="noStrike" dirty="0">
                          <a:effectLst/>
                        </a:rPr>
                        <a:t>は事前予測が可能といわれております。水害による避難命令が出たときは、とにかく</a:t>
                      </a:r>
                      <a:r>
                        <a:rPr lang="ja-JP" altLang="en-US" sz="1200" u="none" strike="noStrike" dirty="0" smtClean="0">
                          <a:effectLst/>
                        </a:rPr>
                        <a:t>江戸川区外へ逃げる</a:t>
                      </a:r>
                      <a:r>
                        <a:rPr lang="ja-JP" altLang="en-US" sz="1200" u="none" strike="noStrike" dirty="0">
                          <a:effectLst/>
                        </a:rPr>
                        <a:t>ことが大事です。マンションに留まらないようにお願いします。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r>
              <a:tr h="182514">
                <a:tc>
                  <a:txBody>
                    <a:bodyPr/>
                    <a:lstStyle/>
                    <a:p>
                      <a:pPr algn="l" fontAlgn="t"/>
                      <a:r>
                        <a:rPr lang="ja-JP" altLang="en-US" sz="1200" u="none" strike="noStrike" dirty="0">
                          <a:effectLst/>
                        </a:rPr>
                        <a:t>アンケートは何らかの方法で公表して下さい。</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t"/>
                      <a:r>
                        <a:rPr lang="ja-JP" altLang="en-US" sz="1200" u="none" strike="noStrike" dirty="0">
                          <a:effectLst/>
                        </a:rPr>
                        <a:t>掲示板での公表を予定しております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r>
              <a:tr h="200670">
                <a:tc>
                  <a:txBody>
                    <a:bodyPr/>
                    <a:lstStyle/>
                    <a:p>
                      <a:pPr algn="l" fontAlgn="t"/>
                      <a:r>
                        <a:rPr lang="ja-JP" altLang="en-US" sz="1200" u="none" strike="noStrike">
                          <a:effectLst/>
                        </a:rPr>
                        <a:t>井戸を掘り、共有にすると良いのでは。</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ctr"/>
                      <a:r>
                        <a:rPr lang="ja-JP" altLang="en-US" sz="1200" u="none" strike="noStrike" dirty="0">
                          <a:effectLst/>
                        </a:rPr>
                        <a:t>水の確保について有効と考えます。参考にさせていただきます。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tc>
              </a:tr>
              <a:tr h="199562">
                <a:tc>
                  <a:txBody>
                    <a:bodyPr/>
                    <a:lstStyle/>
                    <a:p>
                      <a:pPr algn="l" fontAlgn="t"/>
                      <a:r>
                        <a:rPr lang="ja-JP" altLang="en-US" sz="1200" u="none" strike="noStrike">
                          <a:effectLst/>
                        </a:rPr>
                        <a:t>エレベーター内にコーナー利用の防災用具（簡易トイレ等）が有れば安心。</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ctr"/>
                      <a:r>
                        <a:rPr lang="ja-JP" altLang="en-US" sz="1200" u="none" strike="noStrike">
                          <a:effectLst/>
                        </a:rPr>
                        <a:t>エレベーター内にモノを置くことについて検討が必要です。</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tc>
              </a:tr>
              <a:tr h="182514">
                <a:tc>
                  <a:txBody>
                    <a:bodyPr/>
                    <a:lstStyle/>
                    <a:p>
                      <a:pPr algn="l" fontAlgn="t"/>
                      <a:r>
                        <a:rPr lang="ja-JP" altLang="en-US" sz="1200" u="none" strike="noStrike">
                          <a:effectLst/>
                        </a:rPr>
                        <a:t>簡易トイレはどこで買い求められますか？教えて下さい。</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ctr"/>
                      <a:r>
                        <a:rPr lang="ja-JP" altLang="en-US" sz="1200" u="none" strike="noStrike">
                          <a:effectLst/>
                        </a:rPr>
                        <a:t>スーパー、百円ショップなどで購入可能です。</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tc>
              </a:tr>
              <a:tr h="536457">
                <a:tc>
                  <a:txBody>
                    <a:bodyPr/>
                    <a:lstStyle/>
                    <a:p>
                      <a:pPr algn="l" fontAlgn="t"/>
                      <a:r>
                        <a:rPr lang="ja-JP" altLang="en-US" sz="1200" u="none" strike="noStrike">
                          <a:effectLst/>
                        </a:rPr>
                        <a:t>今年、防災・備蓄に関するセミナーを受けました。備蓄は、</a:t>
                      </a:r>
                      <a:r>
                        <a:rPr lang="en-US" altLang="ja-JP" sz="1200" u="none" strike="noStrike">
                          <a:effectLst/>
                        </a:rPr>
                        <a:t>1</a:t>
                      </a:r>
                      <a:r>
                        <a:rPr lang="ja-JP" altLang="en-US" sz="1200" u="none" strike="noStrike">
                          <a:effectLst/>
                        </a:rPr>
                        <a:t>ヶ所にまとめてはいけないこと。風呂場に水をためないこと。ガスの元栓をしめにいかなくてもいいこと。等改めて知りました。パニックにならないよう、そういう知識も必要かと思います。</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t"/>
                      <a:r>
                        <a:rPr lang="ja-JP" altLang="en-US" sz="1200" u="none" strike="noStrike" dirty="0">
                          <a:effectLst/>
                        </a:rPr>
                        <a:t>大変、参考になる情報、ありがとうございます。よろしければ防災委員会への情報提供にご協力いただけると幸いです。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r>
              <a:tr h="713428">
                <a:tc>
                  <a:txBody>
                    <a:bodyPr/>
                    <a:lstStyle/>
                    <a:p>
                      <a:pPr algn="l" fontAlgn="t"/>
                      <a:r>
                        <a:rPr lang="ja-JP" altLang="en-US" sz="1200" u="none" strike="noStrike">
                          <a:effectLst/>
                        </a:rPr>
                        <a:t>今回大雨で大きな被害が出ています。そこで水害に対する備えについても対策が必要と思います。（地震・火災への対策・対応に加える）準備する物・避難行動など。防災マニュアルに盛り込むこと。又、実際に防災訓練に加えることが必要と思います。（揚水ポンプの稼動テストなど含む）（区のハザードマップによれば河川が氾濫した場合、２～５ｍ浸水）</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t"/>
                      <a:r>
                        <a:rPr lang="ja-JP" altLang="en-US" sz="1200" u="none" strike="noStrike" dirty="0">
                          <a:effectLst/>
                        </a:rPr>
                        <a:t>水害は事前予測が可能といわれております。水害による避難命令が出たときは、とにかく江戸川区内から逃げることが大事です。マンションに留まらないようにお願いします。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r>
              <a:tr h="200670">
                <a:tc>
                  <a:txBody>
                    <a:bodyPr/>
                    <a:lstStyle/>
                    <a:p>
                      <a:pPr algn="l" fontAlgn="t"/>
                      <a:r>
                        <a:rPr lang="ja-JP" altLang="en-US" sz="1200" u="none" strike="noStrike">
                          <a:effectLst/>
                        </a:rPr>
                        <a:t>自営も大切ですが、団体行動にもなるので最低のルールはお互いに周知しておきたいと思います。</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ctr"/>
                      <a:r>
                        <a:rPr lang="ja-JP" altLang="en-US" sz="1200" u="none" strike="noStrike" dirty="0">
                          <a:effectLst/>
                        </a:rPr>
                        <a:t>当マンションにおける防災マニュアルを策定中です。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tc>
              </a:tr>
              <a:tr h="300180">
                <a:tc>
                  <a:txBody>
                    <a:bodyPr/>
                    <a:lstStyle/>
                    <a:p>
                      <a:pPr algn="l" fontAlgn="t"/>
                      <a:r>
                        <a:rPr lang="ja-JP" altLang="en-US" sz="1200" u="none" strike="noStrike">
                          <a:effectLst/>
                        </a:rPr>
                        <a:t>知らない事ばかりでした。</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ctr"/>
                      <a:r>
                        <a:rPr lang="ja-JP" altLang="en-US" sz="1200" u="none" strike="noStrike" dirty="0">
                          <a:effectLst/>
                        </a:rPr>
                        <a:t>このような機会で知っていただくことでも、アンケートの意味がありました。</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tc>
              </a:tr>
              <a:tr h="399123">
                <a:tc>
                  <a:txBody>
                    <a:bodyPr/>
                    <a:lstStyle/>
                    <a:p>
                      <a:pPr algn="l" fontAlgn="t"/>
                      <a:r>
                        <a:rPr lang="ja-JP" altLang="en-US" sz="1200" u="none" strike="noStrike">
                          <a:effectLst/>
                        </a:rPr>
                        <a:t>先回の集会に参加致しましたが委員の皆様のご努力に比し、参加者数が極めて少ないのには悲しく思います。（このマンションの</a:t>
                      </a:r>
                      <a:r>
                        <a:rPr lang="en-US" altLang="ja-JP" sz="1200" u="none" strike="noStrike">
                          <a:effectLst/>
                        </a:rPr>
                        <a:t>MAJORITY</a:t>
                      </a:r>
                      <a:r>
                        <a:rPr lang="ja-JP" altLang="en-US" sz="1200" u="none" strike="noStrike">
                          <a:effectLst/>
                        </a:rPr>
                        <a:t>は”他人事”！）</a:t>
                      </a:r>
                      <a:endParaRPr lang="ja-JP" altLang="en-US" sz="1200" b="0" i="0" u="none" strike="noStrike">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ctr"/>
                      <a:r>
                        <a:rPr lang="ja-JP" altLang="en-US" sz="1200" u="none" strike="noStrike" dirty="0" smtClean="0">
                          <a:effectLst/>
                        </a:rPr>
                        <a:t>様々</a:t>
                      </a:r>
                      <a:r>
                        <a:rPr lang="ja-JP" altLang="en-US" sz="1200" u="none" strike="noStrike" dirty="0">
                          <a:effectLst/>
                        </a:rPr>
                        <a:t>な理由で参加できない方もいらっしゃると思います</a:t>
                      </a:r>
                      <a:r>
                        <a:rPr lang="ja-JP" altLang="en-US" sz="1200" u="none" strike="noStrike" dirty="0" smtClean="0">
                          <a:effectLst/>
                        </a:rPr>
                        <a:t>。少数</a:t>
                      </a:r>
                      <a:r>
                        <a:rPr lang="ja-JP" altLang="en-US" sz="1200" u="none" strike="noStrike" dirty="0">
                          <a:effectLst/>
                        </a:rPr>
                        <a:t>の方でも知っていただき、防災意識の広がりがあれば幸いです。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tc>
              </a:tr>
              <a:tr h="200670">
                <a:tc>
                  <a:txBody>
                    <a:bodyPr/>
                    <a:lstStyle/>
                    <a:p>
                      <a:pPr algn="l" fontAlgn="t"/>
                      <a:r>
                        <a:rPr lang="ja-JP" altLang="en-US" sz="1200" u="none" strike="noStrike" dirty="0">
                          <a:effectLst/>
                        </a:rPr>
                        <a:t>防災グッズセットを売ってほしいです　リュックサック入れものも</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tc>
                <a:tc>
                  <a:txBody>
                    <a:bodyPr/>
                    <a:lstStyle/>
                    <a:p>
                      <a:pPr algn="l" fontAlgn="ctr"/>
                      <a:r>
                        <a:rPr lang="ja-JP" altLang="en-US" sz="1200" u="none" strike="noStrike" dirty="0">
                          <a:effectLst/>
                        </a:rPr>
                        <a:t>スーパーで購入可能ですが、ご要望があれば個別にご紹介いたします。</a:t>
                      </a:r>
                      <a:endParaRPr lang="ja-JP" altLang="en-US" sz="1200" b="0" i="0" u="none" strike="noStrike" dirty="0">
                        <a:solidFill>
                          <a:srgbClr val="000000"/>
                        </a:solidFill>
                        <a:effectLst/>
                        <a:latin typeface="ＭＳ Ｐゴシック" panose="020B0600070205080204" pitchFamily="50" charset="-128"/>
                        <a:ea typeface="ＭＳ Ｐゴシック" panose="020B0600070205080204" pitchFamily="50" charset="-128"/>
                      </a:endParaRPr>
                    </a:p>
                  </a:txBody>
                  <a:tcPr marL="5728" marR="5728" marT="5728" marB="0" anchor="ctr"/>
                </a:tc>
              </a:tr>
            </a:tbl>
          </a:graphicData>
        </a:graphic>
      </p:graphicFrame>
      <p:sp>
        <p:nvSpPr>
          <p:cNvPr id="6" name="テキスト ボックス 5"/>
          <p:cNvSpPr txBox="1"/>
          <p:nvPr/>
        </p:nvSpPr>
        <p:spPr>
          <a:xfrm>
            <a:off x="9076765" y="135595"/>
            <a:ext cx="2716529" cy="523220"/>
          </a:xfrm>
          <a:prstGeom prst="rect">
            <a:avLst/>
          </a:prstGeom>
          <a:noFill/>
        </p:spPr>
        <p:txBody>
          <a:bodyPr wrap="square" rtlCol="0">
            <a:spAutoFit/>
          </a:bodyPr>
          <a:lstStyle/>
          <a:p>
            <a:pPr algn="r"/>
            <a:r>
              <a:rPr kumimoji="1" lang="en-US" altLang="ja-JP" sz="1400" dirty="0" smtClean="0"/>
              <a:t>2015</a:t>
            </a:r>
            <a:r>
              <a:rPr kumimoji="1" lang="ja-JP" altLang="en-US" sz="1400" dirty="0" smtClean="0"/>
              <a:t>年</a:t>
            </a:r>
            <a:r>
              <a:rPr kumimoji="1" lang="en-US" altLang="ja-JP" sz="1400" dirty="0" smtClean="0"/>
              <a:t>11</a:t>
            </a:r>
            <a:r>
              <a:rPr kumimoji="1" lang="ja-JP" altLang="en-US" sz="1400" dirty="0" smtClean="0"/>
              <a:t>月</a:t>
            </a:r>
            <a:r>
              <a:rPr kumimoji="1" lang="en-US" altLang="ja-JP" sz="1400" dirty="0" smtClean="0"/>
              <a:t/>
            </a:r>
            <a:br>
              <a:rPr kumimoji="1" lang="en-US" altLang="ja-JP" sz="1400" dirty="0" smtClean="0"/>
            </a:br>
            <a:r>
              <a:rPr kumimoji="1" lang="ja-JP" altLang="en-US" sz="1400" dirty="0" smtClean="0"/>
              <a:t>バームハイツ西葛西防災委員会</a:t>
            </a:r>
            <a:endParaRPr kumimoji="1" lang="ja-JP" altLang="en-US" sz="1400" dirty="0"/>
          </a:p>
        </p:txBody>
      </p:sp>
    </p:spTree>
    <p:extLst>
      <p:ext uri="{BB962C8B-B14F-4D97-AF65-F5344CB8AC3E}">
        <p14:creationId xmlns:p14="http://schemas.microsoft.com/office/powerpoint/2010/main" val="1093965619"/>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76</TotalTime>
  <Words>847</Words>
  <Application>Microsoft Office PowerPoint</Application>
  <PresentationFormat>ワイド画面</PresentationFormat>
  <Paragraphs>43</Paragraphs>
  <Slides>2</Slides>
  <Notes>0</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2</vt:i4>
      </vt:variant>
    </vt:vector>
  </HeadingPairs>
  <TitlesOfParts>
    <vt:vector size="7" baseType="lpstr">
      <vt:lpstr>ＭＳ Ｐゴシック</vt:lpstr>
      <vt:lpstr>Arial</vt:lpstr>
      <vt:lpstr>Calibri</vt:lpstr>
      <vt:lpstr>Calibri Light</vt:lpstr>
      <vt:lpstr>Office テーマ</vt:lpstr>
      <vt:lpstr>防災アンケートのご報告</vt:lpstr>
      <vt:lpstr>防災アンケート（ご意見・お問い合わせ）</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防災アンケート結果</dc:title>
  <dc:creator>河本拓也</dc:creator>
  <cp:lastModifiedBy>河本拓也</cp:lastModifiedBy>
  <cp:revision>5</cp:revision>
  <dcterms:created xsi:type="dcterms:W3CDTF">2015-10-31T00:26:39Z</dcterms:created>
  <dcterms:modified xsi:type="dcterms:W3CDTF">2015-10-31T07:38:24Z</dcterms:modified>
</cp:coreProperties>
</file>