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906000" type="A4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10" d="100"/>
          <a:sy n="110" d="100"/>
        </p:scale>
        <p:origin x="1032" y="-346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EA22-1057-42BC-A99C-EA0E33D96451}" type="datetimeFigureOut">
              <a:rPr kumimoji="1" lang="ja-JP" altLang="en-US" smtClean="0"/>
              <a:t>2017/7/1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DFA9-B70D-491D-BA08-E087245B9DF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23070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EA22-1057-42BC-A99C-EA0E33D96451}" type="datetimeFigureOut">
              <a:rPr kumimoji="1" lang="ja-JP" altLang="en-US" smtClean="0"/>
              <a:t>2017/7/1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DFA9-B70D-491D-BA08-E087245B9DF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75034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EA22-1057-42BC-A99C-EA0E33D96451}" type="datetimeFigureOut">
              <a:rPr kumimoji="1" lang="ja-JP" altLang="en-US" smtClean="0"/>
              <a:t>2017/7/1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DFA9-B70D-491D-BA08-E087245B9DF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01765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EA22-1057-42BC-A99C-EA0E33D96451}" type="datetimeFigureOut">
              <a:rPr kumimoji="1" lang="ja-JP" altLang="en-US" smtClean="0"/>
              <a:t>2017/7/1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DFA9-B70D-491D-BA08-E087245B9DF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02213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EA22-1057-42BC-A99C-EA0E33D96451}" type="datetimeFigureOut">
              <a:rPr kumimoji="1" lang="ja-JP" altLang="en-US" smtClean="0"/>
              <a:t>2017/7/1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DFA9-B70D-491D-BA08-E087245B9DF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18700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EA22-1057-42BC-A99C-EA0E33D96451}" type="datetimeFigureOut">
              <a:rPr kumimoji="1" lang="ja-JP" altLang="en-US" smtClean="0"/>
              <a:t>2017/7/1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DFA9-B70D-491D-BA08-E087245B9DF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83695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EA22-1057-42BC-A99C-EA0E33D96451}" type="datetimeFigureOut">
              <a:rPr kumimoji="1" lang="ja-JP" altLang="en-US" smtClean="0"/>
              <a:t>2017/7/1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DFA9-B70D-491D-BA08-E087245B9DF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5659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EA22-1057-42BC-A99C-EA0E33D96451}" type="datetimeFigureOut">
              <a:rPr kumimoji="1" lang="ja-JP" altLang="en-US" smtClean="0"/>
              <a:t>2017/7/1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DFA9-B70D-491D-BA08-E087245B9DF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1233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EA22-1057-42BC-A99C-EA0E33D96451}" type="datetimeFigureOut">
              <a:rPr kumimoji="1" lang="ja-JP" altLang="en-US" smtClean="0"/>
              <a:t>2017/7/1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DFA9-B70D-491D-BA08-E087245B9DF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37902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EA22-1057-42BC-A99C-EA0E33D96451}" type="datetimeFigureOut">
              <a:rPr kumimoji="1" lang="ja-JP" altLang="en-US" smtClean="0"/>
              <a:t>2017/7/1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DFA9-B70D-491D-BA08-E087245B9DF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32433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EA22-1057-42BC-A99C-EA0E33D96451}" type="datetimeFigureOut">
              <a:rPr kumimoji="1" lang="ja-JP" altLang="en-US" smtClean="0"/>
              <a:t>2017/7/1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4DFA9-B70D-491D-BA08-E087245B9DF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7296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BCEA22-1057-42BC-A99C-EA0E33D96451}" type="datetimeFigureOut">
              <a:rPr kumimoji="1" lang="ja-JP" altLang="en-US" smtClean="0"/>
              <a:t>2017/7/1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64DFA9-B70D-491D-BA08-E087245B9DF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33278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グループ化 16"/>
          <p:cNvGrpSpPr/>
          <p:nvPr/>
        </p:nvGrpSpPr>
        <p:grpSpPr>
          <a:xfrm>
            <a:off x="304314" y="776535"/>
            <a:ext cx="6365046" cy="3672409"/>
            <a:chOff x="-919821" y="692357"/>
            <a:chExt cx="6365045" cy="3600401"/>
          </a:xfrm>
        </p:grpSpPr>
        <p:sp>
          <p:nvSpPr>
            <p:cNvPr id="20" name="テキスト ボックス 19"/>
            <p:cNvSpPr txBox="1"/>
            <p:nvPr/>
          </p:nvSpPr>
          <p:spPr>
            <a:xfrm>
              <a:off x="-861424" y="744338"/>
              <a:ext cx="6248249" cy="3496438"/>
            </a:xfrm>
            <a:prstGeom prst="rect">
              <a:avLst/>
            </a:prstGeom>
            <a:noFill/>
            <a:ln cmpd="sng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marL="873125" indent="-873125">
                <a:lnSpc>
                  <a:spcPts val="1600"/>
                </a:lnSpc>
                <a:spcAft>
                  <a:spcPts val="0"/>
                </a:spcAft>
              </a:pPr>
              <a:r>
                <a:rPr lang="ja-JP" altLang="en-US" dirty="0" smtClean="0">
                  <a:effectLst/>
                  <a:latin typeface="メイリオ"/>
                  <a:ea typeface="メイリオ"/>
                  <a:cs typeface="メイリオ"/>
                </a:rPr>
                <a:t>　</a:t>
              </a:r>
              <a:endParaRPr lang="en-US" altLang="ja-JP" dirty="0" smtClean="0">
                <a:effectLst/>
                <a:latin typeface="メイリオ"/>
                <a:ea typeface="メイリオ"/>
                <a:cs typeface="メイリオ"/>
              </a:endParaRPr>
            </a:p>
            <a:p>
              <a:pPr marL="740410" indent="158750">
                <a:lnSpc>
                  <a:spcPts val="1600"/>
                </a:lnSpc>
                <a:spcAft>
                  <a:spcPts val="0"/>
                </a:spcAft>
              </a:pPr>
              <a:r>
                <a:rPr lang="ja-JP" altLang="en-US" sz="1200" dirty="0" smtClean="0">
                  <a:effectLst/>
                  <a:latin typeface="メイリオ"/>
                  <a:ea typeface="メイリオ"/>
                  <a:cs typeface="Angsana New"/>
                </a:rPr>
                <a:t>　</a:t>
              </a:r>
              <a:endParaRPr lang="ja-JP" altLang="ja-JP" sz="1200" dirty="0">
                <a:effectLst/>
                <a:latin typeface="メイリオ"/>
                <a:ea typeface="メイリオ"/>
                <a:cs typeface="Angsana New"/>
              </a:endParaRPr>
            </a:p>
          </p:txBody>
        </p:sp>
        <p:sp>
          <p:nvSpPr>
            <p:cNvPr id="2" name="テキスト ボックス 1"/>
            <p:cNvSpPr txBox="1"/>
            <p:nvPr/>
          </p:nvSpPr>
          <p:spPr>
            <a:xfrm>
              <a:off x="-919821" y="692357"/>
              <a:ext cx="6365045" cy="3600401"/>
            </a:xfrm>
            <a:prstGeom prst="rect">
              <a:avLst/>
            </a:prstGeom>
            <a:noFill/>
            <a:ln cmpd="sng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marL="873125" indent="-873125">
                <a:lnSpc>
                  <a:spcPts val="1600"/>
                </a:lnSpc>
                <a:spcAft>
                  <a:spcPts val="0"/>
                </a:spcAft>
              </a:pPr>
              <a:r>
                <a:rPr lang="en-US" altLang="ja-JP" dirty="0" smtClean="0">
                  <a:effectLst/>
                  <a:latin typeface="メイリオ"/>
                  <a:ea typeface="メイリオ"/>
                  <a:cs typeface="メイリオ"/>
                </a:rPr>
                <a:t>          </a:t>
              </a:r>
            </a:p>
            <a:p>
              <a:pPr marL="720000" indent="-873125">
                <a:lnSpc>
                  <a:spcPts val="1600"/>
                </a:lnSpc>
                <a:spcAft>
                  <a:spcPts val="0"/>
                </a:spcAft>
              </a:pPr>
              <a:r>
                <a:rPr lang="ja-JP" altLang="en-US" sz="1250" dirty="0" smtClean="0">
                  <a:effectLst/>
                  <a:latin typeface="メイリオ"/>
                  <a:ea typeface="メイリオ"/>
                  <a:cs typeface="メイリオ"/>
                </a:rPr>
                <a:t>　　　</a:t>
              </a:r>
              <a:r>
                <a:rPr lang="ja-JP" altLang="ja-JP" sz="1250" dirty="0" smtClean="0">
                  <a:effectLst/>
                  <a:latin typeface="メイリオ"/>
                  <a:ea typeface="メイリオ"/>
                  <a:cs typeface="メイリオ"/>
                </a:rPr>
                <a:t>日　時　　</a:t>
              </a:r>
              <a:r>
                <a:rPr lang="en-US" altLang="ja-JP" sz="1250" dirty="0" smtClean="0">
                  <a:effectLst/>
                  <a:latin typeface="メイリオ"/>
                  <a:ea typeface="メイリオ"/>
                  <a:cs typeface="メイリオ"/>
                </a:rPr>
                <a:t> </a:t>
              </a:r>
              <a:r>
                <a:rPr lang="ja-JP" altLang="ja-JP" sz="1250" dirty="0" smtClean="0">
                  <a:effectLst/>
                  <a:latin typeface="メイリオ"/>
                  <a:ea typeface="メイリオ"/>
                  <a:cs typeface="メイリオ"/>
                </a:rPr>
                <a:t>平成</a:t>
              </a:r>
              <a:r>
                <a:rPr lang="en-US" altLang="ja-JP" sz="1250" dirty="0" smtClean="0">
                  <a:effectLst/>
                  <a:latin typeface="メイリオ"/>
                  <a:ea typeface="メイリオ"/>
                  <a:cs typeface="メイリオ"/>
                </a:rPr>
                <a:t>29</a:t>
              </a:r>
              <a:r>
                <a:rPr lang="ja-JP" altLang="ja-JP" sz="1250" dirty="0" smtClean="0">
                  <a:effectLst/>
                  <a:latin typeface="メイリオ"/>
                  <a:ea typeface="メイリオ"/>
                  <a:cs typeface="メイリオ"/>
                </a:rPr>
                <a:t>年７月</a:t>
              </a:r>
              <a:r>
                <a:rPr lang="en-US" altLang="ja-JP" sz="1250" dirty="0" smtClean="0">
                  <a:effectLst/>
                  <a:latin typeface="メイリオ"/>
                  <a:ea typeface="メイリオ"/>
                  <a:cs typeface="メイリオ"/>
                </a:rPr>
                <a:t>16</a:t>
              </a:r>
              <a:r>
                <a:rPr lang="ja-JP" altLang="ja-JP" sz="1250" dirty="0" smtClean="0">
                  <a:effectLst/>
                  <a:latin typeface="メイリオ"/>
                  <a:ea typeface="メイリオ"/>
                  <a:cs typeface="メイリオ"/>
                </a:rPr>
                <a:t>日　日曜日</a:t>
              </a:r>
              <a:endParaRPr lang="ja-JP" altLang="ja-JP" sz="1250" dirty="0" smtClean="0">
                <a:effectLst/>
                <a:latin typeface="メイリオ"/>
                <a:ea typeface="メイリオ"/>
                <a:cs typeface="Angsana New"/>
              </a:endParaRPr>
            </a:p>
            <a:p>
              <a:pPr marL="684000" indent="158750">
                <a:lnSpc>
                  <a:spcPts val="1600"/>
                </a:lnSpc>
                <a:spcAft>
                  <a:spcPts val="0"/>
                </a:spcAft>
              </a:pPr>
              <a:r>
                <a:rPr lang="ja-JP" altLang="en-US" sz="1250" dirty="0" smtClean="0">
                  <a:effectLst/>
                  <a:latin typeface="メイリオ"/>
                  <a:ea typeface="メイリオ"/>
                  <a:cs typeface="メイリオ"/>
                </a:rPr>
                <a:t>　　　</a:t>
              </a:r>
              <a:r>
                <a:rPr lang="en-US" altLang="ja-JP" sz="1250" dirty="0" smtClean="0">
                  <a:effectLst/>
                  <a:latin typeface="メイリオ"/>
                  <a:ea typeface="メイリオ"/>
                  <a:cs typeface="メイリオ"/>
                </a:rPr>
                <a:t>13:30</a:t>
              </a:r>
              <a:r>
                <a:rPr lang="ja-JP" altLang="ja-JP" sz="1250" dirty="0" smtClean="0">
                  <a:effectLst/>
                  <a:latin typeface="メイリオ"/>
                  <a:ea typeface="メイリオ"/>
                  <a:cs typeface="メイリオ"/>
                </a:rPr>
                <a:t>～</a:t>
              </a:r>
              <a:r>
                <a:rPr lang="en-US" altLang="ja-JP" sz="1250" smtClean="0">
                  <a:effectLst/>
                  <a:latin typeface="メイリオ"/>
                  <a:ea typeface="メイリオ"/>
                  <a:cs typeface="メイリオ"/>
                </a:rPr>
                <a:t>15:30</a:t>
              </a:r>
              <a:endParaRPr lang="en-US" altLang="ja-JP" sz="1250" dirty="0" smtClean="0">
                <a:effectLst/>
                <a:latin typeface="メイリオ"/>
                <a:ea typeface="メイリオ"/>
                <a:cs typeface="メイリオ"/>
              </a:endParaRPr>
            </a:p>
            <a:p>
              <a:pPr>
                <a:lnSpc>
                  <a:spcPts val="1600"/>
                </a:lnSpc>
                <a:spcAft>
                  <a:spcPts val="0"/>
                </a:spcAft>
                <a:tabLst>
                  <a:tab pos="323850" algn="l"/>
                  <a:tab pos="913765" algn="l"/>
                  <a:tab pos="2374900" algn="l"/>
                </a:tabLst>
              </a:pPr>
              <a:r>
                <a:rPr lang="ja-JP" altLang="en-US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　　　</a:t>
              </a:r>
              <a:r>
                <a:rPr lang="ja-JP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会</a:t>
              </a:r>
              <a:r>
                <a:rPr lang="ja-JP" altLang="en-US" sz="1250" dirty="0">
                  <a:solidFill>
                    <a:srgbClr val="000000"/>
                  </a:solidFill>
                  <a:latin typeface="メイリオ"/>
                  <a:ea typeface="メイリオ"/>
                  <a:cs typeface="メイリオ"/>
                </a:rPr>
                <a:t>　</a:t>
              </a:r>
              <a:r>
                <a:rPr lang="ja-JP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場</a:t>
              </a:r>
              <a:r>
                <a:rPr lang="ja-JP" altLang="en-US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　　 </a:t>
              </a:r>
              <a:r>
                <a:rPr lang="ja-JP" altLang="ja-JP" sz="1250" spc="-105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当マンション</a:t>
              </a:r>
              <a:r>
                <a:rPr lang="en-US" altLang="ja-JP" sz="1250" spc="-105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	</a:t>
              </a:r>
              <a:r>
                <a:rPr lang="ja-JP" altLang="ja-JP" sz="1250" spc="-105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正面玄関エントランス</a:t>
              </a:r>
              <a:endParaRPr lang="ja-JP" altLang="ja-JP" sz="1250" dirty="0" smtClean="0">
                <a:effectLst/>
                <a:latin typeface="メイリオ"/>
                <a:ea typeface="メイリオ"/>
                <a:cs typeface="Angsana New"/>
              </a:endParaRPr>
            </a:p>
            <a:p>
              <a:pPr>
                <a:lnSpc>
                  <a:spcPts val="1600"/>
                </a:lnSpc>
                <a:spcBef>
                  <a:spcPts val="205"/>
                </a:spcBef>
                <a:spcAft>
                  <a:spcPts val="0"/>
                </a:spcAft>
                <a:tabLst>
                  <a:tab pos="913130" algn="l"/>
                </a:tabLst>
              </a:pPr>
              <a:r>
                <a:rPr lang="ja-JP" altLang="en-US" sz="1250" spc="-25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　　　</a:t>
              </a:r>
              <a:r>
                <a:rPr lang="ja-JP" altLang="ja-JP" sz="1250" spc="-25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入場料</a:t>
              </a:r>
              <a:r>
                <a:rPr lang="en-US" altLang="ja-JP" sz="1250" spc="-25" dirty="0">
                  <a:solidFill>
                    <a:srgbClr val="000000"/>
                  </a:solidFill>
                  <a:latin typeface="メイリオ"/>
                  <a:ea typeface="メイリオ"/>
                  <a:cs typeface="メイリオ"/>
                </a:rPr>
                <a:t> </a:t>
              </a:r>
              <a:r>
                <a:rPr lang="en-US" altLang="ja-JP" sz="1250" spc="-25" dirty="0" smtClean="0">
                  <a:solidFill>
                    <a:srgbClr val="000000"/>
                  </a:solidFill>
                  <a:latin typeface="メイリオ"/>
                  <a:ea typeface="メイリオ"/>
                  <a:cs typeface="メイリオ"/>
                </a:rPr>
                <a:t>       </a:t>
              </a:r>
              <a:r>
                <a:rPr lang="ja-JP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成人（</a:t>
              </a:r>
              <a:r>
                <a:rPr lang="en-US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20 </a:t>
              </a:r>
              <a:r>
                <a:rPr lang="ja-JP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歳以上）  </a:t>
              </a:r>
              <a:r>
                <a:rPr lang="en-US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200 </a:t>
              </a:r>
              <a:r>
                <a:rPr lang="ja-JP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円</a:t>
              </a:r>
              <a:r>
                <a:rPr lang="en-US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…</a:t>
              </a:r>
              <a:r>
                <a:rPr lang="ja-JP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居住者 </a:t>
              </a:r>
              <a:endParaRPr lang="ja-JP" altLang="ja-JP" sz="1250" dirty="0" smtClean="0">
                <a:effectLst/>
                <a:latin typeface="メイリオ"/>
                <a:ea typeface="メイリオ"/>
                <a:cs typeface="Angsana New"/>
              </a:endParaRPr>
            </a:p>
            <a:p>
              <a:pPr>
                <a:lnSpc>
                  <a:spcPts val="1600"/>
                </a:lnSpc>
                <a:spcBef>
                  <a:spcPts val="205"/>
                </a:spcBef>
                <a:spcAft>
                  <a:spcPts val="0"/>
                </a:spcAft>
                <a:tabLst>
                  <a:tab pos="913130" algn="l"/>
                </a:tabLst>
              </a:pPr>
              <a:r>
                <a:rPr lang="ja-JP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　　　　　　　 　</a:t>
              </a:r>
              <a:r>
                <a:rPr lang="en-US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         </a:t>
              </a:r>
              <a:r>
                <a:rPr lang="ja-JP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　　　　　　 </a:t>
              </a:r>
              <a:r>
                <a:rPr lang="en-US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300 </a:t>
              </a:r>
              <a:r>
                <a:rPr lang="ja-JP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円…居住者以外</a:t>
              </a:r>
              <a:endParaRPr lang="ja-JP" altLang="ja-JP" sz="1250" dirty="0" smtClean="0">
                <a:effectLst/>
                <a:latin typeface="メイリオ"/>
                <a:ea typeface="メイリオ"/>
                <a:cs typeface="Angsana New"/>
              </a:endParaRPr>
            </a:p>
            <a:p>
              <a:pPr marL="62865">
                <a:lnSpc>
                  <a:spcPts val="1600"/>
                </a:lnSpc>
                <a:spcBef>
                  <a:spcPts val="205"/>
                </a:spcBef>
                <a:spcAft>
                  <a:spcPts val="0"/>
                </a:spcAft>
                <a:tabLst>
                  <a:tab pos="913130" algn="l"/>
                </a:tabLst>
              </a:pPr>
              <a:r>
                <a:rPr lang="en-US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   </a:t>
              </a:r>
              <a:r>
                <a:rPr lang="ja-JP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　　　　 </a:t>
              </a:r>
              <a:r>
                <a:rPr lang="en-US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        </a:t>
              </a:r>
              <a:r>
                <a:rPr lang="ja-JP" altLang="ja-JP" sz="1250" spc="-3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未成年</a:t>
              </a:r>
              <a:r>
                <a:rPr lang="en-US" altLang="ja-JP" sz="1250" spc="-3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                    </a:t>
              </a:r>
              <a:r>
                <a:rPr lang="en-US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100 </a:t>
              </a:r>
              <a:r>
                <a:rPr lang="ja-JP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円</a:t>
              </a:r>
              <a:endParaRPr lang="en-US" altLang="ja-JP" sz="1250" dirty="0" smtClean="0">
                <a:solidFill>
                  <a:srgbClr val="000000"/>
                </a:solidFill>
                <a:effectLst/>
                <a:latin typeface="メイリオ"/>
                <a:ea typeface="メイリオ"/>
                <a:cs typeface="メイリオ"/>
              </a:endParaRPr>
            </a:p>
            <a:p>
              <a:pPr marL="939600">
                <a:lnSpc>
                  <a:spcPts val="1700"/>
                </a:lnSpc>
                <a:spcAft>
                  <a:spcPts val="0"/>
                </a:spcAft>
                <a:tabLst>
                  <a:tab pos="2439670" algn="l"/>
                </a:tabLst>
              </a:pPr>
              <a:r>
                <a:rPr lang="ja-JP" altLang="en-US" sz="1250" spc="-30" dirty="0" smtClean="0">
                  <a:solidFill>
                    <a:srgbClr val="000000"/>
                  </a:solidFill>
                  <a:latin typeface="メイリオ"/>
                  <a:ea typeface="メイリオ"/>
                  <a:cs typeface="メイリオ"/>
                </a:rPr>
                <a:t>        未就学児</a:t>
              </a:r>
              <a:r>
                <a:rPr lang="ja-JP" altLang="en-US" sz="1250" spc="-30" dirty="0">
                  <a:solidFill>
                    <a:srgbClr val="000000"/>
                  </a:solidFill>
                  <a:latin typeface="メイリオ"/>
                  <a:ea typeface="メイリオ"/>
                  <a:cs typeface="メイリオ"/>
                </a:rPr>
                <a:t>　　　　　  </a:t>
              </a:r>
              <a:r>
                <a:rPr lang="ja-JP" altLang="en-US" sz="1250" spc="-30" dirty="0" smtClean="0">
                  <a:solidFill>
                    <a:srgbClr val="000000"/>
                  </a:solidFill>
                  <a:latin typeface="メイリオ"/>
                  <a:ea typeface="メイリオ"/>
                  <a:cs typeface="メイリオ"/>
                </a:rPr>
                <a:t>無料</a:t>
              </a:r>
              <a:endParaRPr lang="en-US" altLang="ja-JP" sz="1250" spc="-30" dirty="0" smtClean="0">
                <a:solidFill>
                  <a:srgbClr val="000000"/>
                </a:solidFill>
                <a:latin typeface="メイリオ"/>
                <a:ea typeface="メイリオ"/>
                <a:cs typeface="メイリオ"/>
              </a:endParaRPr>
            </a:p>
            <a:p>
              <a:pPr marL="936000">
                <a:lnSpc>
                  <a:spcPts val="800"/>
                </a:lnSpc>
                <a:spcAft>
                  <a:spcPts val="0"/>
                </a:spcAft>
                <a:tabLst>
                  <a:tab pos="2439670" algn="l"/>
                </a:tabLst>
              </a:pPr>
              <a:endParaRPr lang="en-US" altLang="ja-JP" sz="1250" spc="-30" dirty="0" smtClean="0">
                <a:solidFill>
                  <a:srgbClr val="000000"/>
                </a:solidFill>
                <a:latin typeface="メイリオ"/>
                <a:ea typeface="メイリオ"/>
                <a:cs typeface="メイリオ"/>
              </a:endParaRPr>
            </a:p>
            <a:p>
              <a:pPr marL="864000">
                <a:lnSpc>
                  <a:spcPts val="1600"/>
                </a:lnSpc>
                <a:spcAft>
                  <a:spcPts val="0"/>
                </a:spcAft>
                <a:tabLst>
                  <a:tab pos="2439670" algn="l"/>
                </a:tabLst>
              </a:pPr>
              <a:r>
                <a:rPr lang="en-US" altLang="ja-JP" sz="1250" spc="-11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           </a:t>
              </a:r>
              <a:r>
                <a:rPr lang="ja-JP" altLang="en-US" sz="1250" spc="-110" dirty="0" smtClean="0">
                  <a:solidFill>
                    <a:srgbClr val="000000"/>
                  </a:solidFill>
                  <a:latin typeface="メイリオ"/>
                  <a:ea typeface="メイリオ"/>
                  <a:cs typeface="メイリオ"/>
                </a:rPr>
                <a:t> </a:t>
              </a:r>
              <a:r>
                <a:rPr lang="ja-JP" altLang="ja-JP" sz="1250" spc="-11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生ビール、ソフトドリンク飲み放題、</a:t>
              </a:r>
              <a:r>
                <a:rPr lang="ja-JP" altLang="ja-JP" sz="1250" spc="-55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 </a:t>
              </a:r>
              <a:endParaRPr lang="ja-JP" altLang="ja-JP" sz="1250" dirty="0" smtClean="0">
                <a:effectLst/>
                <a:latin typeface="メイリオ"/>
                <a:ea typeface="メイリオ"/>
                <a:cs typeface="Angsana New"/>
              </a:endParaRPr>
            </a:p>
            <a:p>
              <a:pPr marL="914400" marR="626110">
                <a:lnSpc>
                  <a:spcPts val="1600"/>
                </a:lnSpc>
                <a:spcBef>
                  <a:spcPts val="455"/>
                </a:spcBef>
                <a:spcAft>
                  <a:spcPts val="0"/>
                </a:spcAft>
              </a:pPr>
              <a:r>
                <a:rPr lang="en-US" altLang="ja-JP" sz="1250" spc="-8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          </a:t>
              </a:r>
              <a:r>
                <a:rPr lang="ja-JP" altLang="ja-JP" sz="1250" spc="-8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おつまみ食べ放題です（一部有料のおつまみ有り）</a:t>
              </a:r>
              <a:endParaRPr lang="ja-JP" altLang="ja-JP" sz="1250" dirty="0" smtClean="0">
                <a:effectLst/>
                <a:latin typeface="メイリオ"/>
                <a:ea typeface="メイリオ"/>
                <a:cs typeface="Angsana New"/>
              </a:endParaRPr>
            </a:p>
            <a:p>
              <a:pPr marR="626110">
                <a:lnSpc>
                  <a:spcPts val="1600"/>
                </a:lnSpc>
                <a:spcBef>
                  <a:spcPts val="455"/>
                </a:spcBef>
                <a:spcAft>
                  <a:spcPts val="0"/>
                </a:spcAft>
              </a:pPr>
              <a:r>
                <a:rPr lang="en-US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         </a:t>
              </a:r>
              <a:r>
                <a:rPr lang="ja-JP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有料おつまみ（ </a:t>
              </a:r>
              <a:r>
                <a:rPr lang="en-US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100 </a:t>
              </a:r>
              <a:r>
                <a:rPr lang="ja-JP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円</a:t>
              </a:r>
              <a:r>
                <a:rPr lang="en-US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/1</a:t>
              </a:r>
              <a:r>
                <a:rPr lang="ja-JP" altLang="ja-JP" sz="125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個 ）</a:t>
              </a:r>
              <a:endParaRPr lang="ja-JP" altLang="ja-JP" sz="1250" dirty="0" smtClean="0">
                <a:effectLst/>
                <a:latin typeface="メイリオ"/>
                <a:ea typeface="メイリオ"/>
                <a:cs typeface="Angsana New"/>
              </a:endParaRPr>
            </a:p>
            <a:p>
              <a:pPr marL="914400">
                <a:lnSpc>
                  <a:spcPts val="1600"/>
                </a:lnSpc>
                <a:spcBef>
                  <a:spcPts val="205"/>
                </a:spcBef>
                <a:spcAft>
                  <a:spcPts val="0"/>
                </a:spcAft>
              </a:pPr>
              <a:r>
                <a:rPr lang="en-US" altLang="ja-JP" sz="1250" spc="-9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           </a:t>
              </a:r>
              <a:r>
                <a:rPr lang="ja-JP" altLang="ja-JP" sz="1250" spc="-9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唐揚げ、フランクフルト、焼きそば、煮卵</a:t>
              </a:r>
              <a:endParaRPr lang="ja-JP" altLang="ja-JP" sz="1250" dirty="0" smtClean="0">
                <a:effectLst/>
                <a:latin typeface="メイリオ"/>
                <a:ea typeface="メイリオ"/>
                <a:cs typeface="Angsana New"/>
              </a:endParaRPr>
            </a:p>
            <a:p>
              <a:pPr marR="366395">
                <a:lnSpc>
                  <a:spcPts val="1600"/>
                </a:lnSpc>
                <a:spcBef>
                  <a:spcPts val="455"/>
                </a:spcBef>
                <a:spcAft>
                  <a:spcPts val="0"/>
                </a:spcAft>
              </a:pPr>
              <a:r>
                <a:rPr lang="en-US" altLang="ja-JP" sz="1250" spc="-125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             </a:t>
              </a:r>
              <a:r>
                <a:rPr lang="ja-JP" altLang="ja-JP" sz="1250" spc="-125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当日は、スーパーボールすくい、スイカ割り、ビンゴゲームも準備して</a:t>
              </a:r>
              <a:r>
                <a:rPr lang="ja-JP" altLang="ja-JP" sz="1250" spc="-10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いますので</a:t>
              </a:r>
              <a:r>
                <a:rPr lang="en-US" altLang="ja-JP" sz="1250" spc="-10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 </a:t>
              </a:r>
            </a:p>
            <a:p>
              <a:pPr marR="366395">
                <a:lnSpc>
                  <a:spcPts val="1300"/>
                </a:lnSpc>
                <a:spcBef>
                  <a:spcPts val="455"/>
                </a:spcBef>
                <a:spcAft>
                  <a:spcPts val="0"/>
                </a:spcAft>
              </a:pPr>
              <a:r>
                <a:rPr lang="en-US" altLang="ja-JP" sz="1250" spc="-100" dirty="0">
                  <a:solidFill>
                    <a:srgbClr val="000000"/>
                  </a:solidFill>
                  <a:latin typeface="メイリオ"/>
                  <a:ea typeface="メイリオ"/>
                  <a:cs typeface="メイリオ"/>
                </a:rPr>
                <a:t> </a:t>
              </a:r>
              <a:r>
                <a:rPr lang="en-US" altLang="ja-JP" sz="1250" spc="-100" dirty="0" smtClean="0">
                  <a:solidFill>
                    <a:srgbClr val="000000"/>
                  </a:solidFill>
                  <a:latin typeface="メイリオ"/>
                  <a:ea typeface="メイリオ"/>
                  <a:cs typeface="メイリオ"/>
                </a:rPr>
                <a:t>           </a:t>
              </a:r>
              <a:r>
                <a:rPr lang="ja-JP" altLang="ja-JP" sz="1250" spc="-10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お楽しみに！</a:t>
              </a:r>
              <a:endParaRPr lang="en-US" altLang="ja-JP" sz="1250" dirty="0">
                <a:latin typeface="メイリオ"/>
                <a:ea typeface="メイリオ"/>
                <a:cs typeface="Angsana New"/>
              </a:endParaRPr>
            </a:p>
            <a:p>
              <a:pPr marR="366395" algn="r">
                <a:lnSpc>
                  <a:spcPts val="1300"/>
                </a:lnSpc>
                <a:spcBef>
                  <a:spcPts val="455"/>
                </a:spcBef>
                <a:spcAft>
                  <a:spcPts val="0"/>
                </a:spcAft>
              </a:pPr>
              <a:r>
                <a:rPr lang="en-US" altLang="ja-JP" sz="1250" spc="-10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Angsana New"/>
                </a:rPr>
                <a:t>                                                                                                  </a:t>
              </a:r>
              <a:r>
                <a:rPr lang="ja-JP" altLang="ja-JP" sz="1250" spc="-100" dirty="0" smtClean="0">
                  <a:solidFill>
                    <a:srgbClr val="000000"/>
                  </a:solidFill>
                  <a:effectLst/>
                  <a:latin typeface="メイリオ"/>
                  <a:ea typeface="メイリオ"/>
                  <a:cs typeface="メイリオ"/>
                </a:rPr>
                <a:t>バームハイツ西葛西自治会</a:t>
              </a:r>
              <a:r>
                <a:rPr lang="en-US" altLang="ja-JP" sz="1200" dirty="0" smtClean="0">
                  <a:effectLst/>
                  <a:latin typeface="メイリオ"/>
                  <a:ea typeface="メイリオ"/>
                  <a:cs typeface="Angsana New"/>
                </a:rPr>
                <a:t> </a:t>
              </a:r>
              <a:endParaRPr lang="ja-JP" altLang="ja-JP" sz="1200" dirty="0">
                <a:effectLst/>
                <a:latin typeface="メイリオ"/>
                <a:ea typeface="メイリオ"/>
                <a:cs typeface="Angsana New"/>
              </a:endParaRPr>
            </a:p>
          </p:txBody>
        </p:sp>
      </p:grp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332656" y="243582"/>
            <a:ext cx="3771719" cy="525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spAutoFit/>
          </a:bodyPr>
          <a:lstStyle/>
          <a:p>
            <a:pPr marR="69850" algn="dist">
              <a:lnSpc>
                <a:spcPts val="4080"/>
              </a:lnSpc>
              <a:spcBef>
                <a:spcPts val="600"/>
              </a:spcBef>
              <a:spcAft>
                <a:spcPts val="600"/>
              </a:spcAft>
            </a:pPr>
            <a:r>
              <a:rPr lang="ja-JP" sz="4000" b="1" spc="-420" dirty="0">
                <a:solidFill>
                  <a:srgbClr val="231F20"/>
                </a:solidFill>
                <a:effectLst/>
                <a:latin typeface="メイリオ"/>
                <a:ea typeface="メイリオ"/>
                <a:cs typeface="メイリオ"/>
              </a:rPr>
              <a:t>バームの</a:t>
            </a:r>
            <a:r>
              <a:rPr lang="ja-JP" sz="4000" b="1" spc="-420" dirty="0" smtClean="0">
                <a:solidFill>
                  <a:srgbClr val="231F20"/>
                </a:solidFill>
                <a:effectLst/>
                <a:latin typeface="メイリオ"/>
                <a:ea typeface="メイリオ"/>
                <a:cs typeface="メイリオ"/>
              </a:rPr>
              <a:t>夏まつり</a:t>
            </a:r>
            <a:r>
              <a:rPr lang="ja-JP" altLang="en-US" sz="4000" b="1" spc="-420" dirty="0" smtClean="0">
                <a:solidFill>
                  <a:srgbClr val="231F20"/>
                </a:solidFill>
                <a:effectLst/>
                <a:latin typeface="メイリオ"/>
                <a:ea typeface="メイリオ"/>
                <a:cs typeface="メイリオ"/>
              </a:rPr>
              <a:t>　　　　</a:t>
            </a:r>
            <a:endParaRPr lang="ja-JP" sz="1100" spc="-420" dirty="0">
              <a:effectLst/>
              <a:latin typeface="メイリオ"/>
              <a:ea typeface="メイリオ"/>
              <a:cs typeface="Angsana New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212029" y="4448944"/>
            <a:ext cx="6436016" cy="5400600"/>
          </a:xfrm>
          <a:prstGeom prst="rect">
            <a:avLst/>
          </a:prstGeom>
          <a:noFill/>
          <a:ln cmpd="sng">
            <a:noFill/>
          </a:ln>
        </p:spPr>
        <p:txBody>
          <a:bodyPr wrap="square" rtlCol="0">
            <a:noAutofit/>
          </a:bodyPr>
          <a:lstStyle/>
          <a:p>
            <a:pPr marL="180000">
              <a:lnSpc>
                <a:spcPts val="2400"/>
              </a:lnSpc>
            </a:pP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住民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の皆さんの親睦の場としてバームの夏まつりを企画しました。美味しいおつまみ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</a:t>
            </a:r>
            <a:endParaRPr lang="en-US" altLang="ja-JP" sz="12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飲み放題のドリンク、多彩なアトラクションを準備しています。十分お楽しみ頂けます。 </a:t>
            </a: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</a:t>
            </a:r>
            <a:endParaRPr lang="en-US" altLang="ja-JP" sz="12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是非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、ご参加ください。</a:t>
            </a:r>
          </a:p>
          <a:p>
            <a:pPr>
              <a:lnSpc>
                <a:spcPts val="2400"/>
              </a:lnSpc>
            </a:pP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つきましては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、準備の都合上、大まかな参加希望者数の把握をさせていただきたく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</a:t>
            </a: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下記欄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にご記入の上、自治会ポスト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へ</a:t>
            </a: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７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月</a:t>
            </a: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８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までにご投函ください。本葉を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ご提出</a:t>
            </a:r>
            <a:endParaRPr lang="en-US" altLang="ja-JP" sz="12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いただかなくて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も当日の参加は可能ですが、準備円滑化のためご協力をお願いいたします。</a:t>
            </a:r>
          </a:p>
          <a:p>
            <a:pPr>
              <a:lnSpc>
                <a:spcPts val="2400"/>
              </a:lnSpc>
            </a:pP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なお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、不明な点につきましては、次の自治会役員までお問い合わせください。 </a:t>
            </a:r>
          </a:p>
          <a:p>
            <a:pPr>
              <a:lnSpc>
                <a:spcPts val="2400"/>
              </a:lnSpc>
            </a:pPr>
            <a:r>
              <a:rPr lang="en-US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  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荻原</a:t>
            </a:r>
            <a:r>
              <a:rPr lang="en-US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(211)</a:t>
            </a:r>
            <a:endParaRPr lang="ja-JP" altLang="ja-JP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ja-JP" sz="12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当日</a:t>
            </a:r>
            <a:r>
              <a:rPr lang="ja-JP" altLang="ja-JP" sz="1200" u="sng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の準備、運営をサポートいただける方を募集しています。ご協力いただける方は下記</a:t>
            </a:r>
            <a:endParaRPr lang="ja-JP" altLang="ja-JP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ja-JP" sz="1200" u="sng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欄にご記入ください。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ビンゴゲームの賞品持込、大歓迎です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。</a:t>
            </a: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（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当日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持ち込み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下さい</a:t>
            </a: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）</a:t>
            </a:r>
            <a:endParaRPr lang="en-US" altLang="ja-JP" sz="12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　　　　　　　　　　　　        切り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取り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線</a:t>
            </a:r>
          </a:p>
          <a:p>
            <a:pPr>
              <a:lnSpc>
                <a:spcPts val="2400"/>
              </a:lnSpc>
            </a:pP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平成 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29 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年 バームの夏まつり参加希望</a:t>
            </a:r>
          </a:p>
          <a:p>
            <a:pPr>
              <a:lnSpc>
                <a:spcPts val="2400"/>
              </a:lnSpc>
            </a:pP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en-US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r>
              <a:rPr lang="ja-JP" altLang="ja-JP" sz="1200" dirty="0" err="1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  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いずれかの番号に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をつけ、人数をご記入ください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。</a:t>
            </a:r>
            <a:endParaRPr lang="en-US" altLang="ja-JP" sz="12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　</a:t>
            </a:r>
            <a:r>
              <a:rPr lang="en-US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参加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する（したいと考えている）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	</a:t>
            </a: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　　</a:t>
            </a:r>
            <a:r>
              <a:rPr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	</a:t>
            </a:r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    　　　　　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名</a:t>
            </a:r>
            <a:endParaRPr lang="ja-JP" altLang="ja-JP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　</a:t>
            </a:r>
            <a:r>
              <a:rPr lang="en-US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</a:t>
            </a: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参加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しない（出来ない）</a:t>
            </a:r>
          </a:p>
          <a:p>
            <a:pPr>
              <a:lnSpc>
                <a:spcPts val="2400"/>
              </a:lnSpc>
            </a:pP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　　　　　　　　　　　　　　　　　　　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号室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お名</a:t>
            </a: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前</a:t>
            </a:r>
            <a:r>
              <a:rPr lang="en-US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  </a:t>
            </a:r>
            <a:endParaRPr lang="en-US" altLang="ja-JP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準備</a:t>
            </a:r>
            <a:r>
              <a:rPr lang="ja-JP" altLang="ja-JP" sz="12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・運営をサポートいただける方は四角にチェックをお願い</a:t>
            </a:r>
            <a:r>
              <a:rPr lang="ja-JP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します</a:t>
            </a:r>
            <a:r>
              <a:rPr lang="en-US" altLang="ja-JP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  </a:t>
            </a:r>
            <a:endParaRPr lang="ja-JP" altLang="ja-JP" sz="1400" b="1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endParaRPr lang="ja-JP" altLang="ja-JP" sz="12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cxnSp>
        <p:nvCxnSpPr>
          <p:cNvPr id="16" name="直線コネクタ 15"/>
          <p:cNvCxnSpPr/>
          <p:nvPr/>
        </p:nvCxnSpPr>
        <p:spPr>
          <a:xfrm>
            <a:off x="260648" y="7704000"/>
            <a:ext cx="2645643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/>
          <p:nvPr/>
        </p:nvCxnSpPr>
        <p:spPr>
          <a:xfrm>
            <a:off x="2780928" y="9324000"/>
            <a:ext cx="35283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正方形/長方形 21"/>
          <p:cNvSpPr/>
          <p:nvPr/>
        </p:nvSpPr>
        <p:spPr>
          <a:xfrm>
            <a:off x="5237410" y="9453480"/>
            <a:ext cx="180000" cy="18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4667529" y="227798"/>
            <a:ext cx="2116511" cy="11810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endParaRPr kumimoji="1" lang="ja-JP" altLang="en-US" dirty="0"/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120" y="184241"/>
            <a:ext cx="2239214" cy="1240367"/>
          </a:xfrm>
          <a:prstGeom prst="rect">
            <a:avLst/>
          </a:prstGeom>
        </p:spPr>
      </p:pic>
      <p:cxnSp>
        <p:nvCxnSpPr>
          <p:cNvPr id="19" name="直線コネクタ 18"/>
          <p:cNvCxnSpPr/>
          <p:nvPr/>
        </p:nvCxnSpPr>
        <p:spPr>
          <a:xfrm>
            <a:off x="5142250" y="8712000"/>
            <a:ext cx="116707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/>
          <p:nvPr/>
        </p:nvCxnSpPr>
        <p:spPr>
          <a:xfrm>
            <a:off x="3879699" y="7704000"/>
            <a:ext cx="2645643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298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41</Words>
  <Application>Microsoft Office PowerPoint</Application>
  <PresentationFormat>A4 210 x 297 mm</PresentationFormat>
  <Paragraphs>36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Angsana New</vt:lpstr>
      <vt:lpstr>ＭＳ Ｐゴシック</vt:lpstr>
      <vt:lpstr>メイリオ</vt:lpstr>
      <vt:lpstr>Arial</vt:lpstr>
      <vt:lpstr>Calibri</vt:lpstr>
      <vt:lpstr>Office ​​テーマ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FJ-USER</dc:creator>
  <cp:lastModifiedBy>自治会アカウント</cp:lastModifiedBy>
  <cp:revision>23</cp:revision>
  <dcterms:created xsi:type="dcterms:W3CDTF">2017-06-03T14:13:17Z</dcterms:created>
  <dcterms:modified xsi:type="dcterms:W3CDTF">2017-07-01T04:18:50Z</dcterms:modified>
</cp:coreProperties>
</file>