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1/23/2016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1/23/2016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とキャプショ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用 (キャプション付き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用付きの名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または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kumimoji="1"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 kumimoji="1">
          <a:solidFill>
            <a:schemeClr val="tx2"/>
          </a:solidFill>
        </a:defRPr>
      </a:lvl2pPr>
      <a:lvl3pPr eaLnBrk="1" hangingPunct="1">
        <a:defRPr kumimoji="1">
          <a:solidFill>
            <a:schemeClr val="tx2"/>
          </a:solidFill>
        </a:defRPr>
      </a:lvl3pPr>
      <a:lvl4pPr eaLnBrk="1" hangingPunct="1">
        <a:defRPr kumimoji="1">
          <a:solidFill>
            <a:schemeClr val="tx2"/>
          </a:solidFill>
        </a:defRPr>
      </a:lvl4pPr>
      <a:lvl5pPr eaLnBrk="1" hangingPunct="1">
        <a:defRPr kumimoji="1">
          <a:solidFill>
            <a:schemeClr val="tx2"/>
          </a:solidFill>
        </a:defRPr>
      </a:lvl5pPr>
      <a:lvl6pPr eaLnBrk="1" hangingPunct="1">
        <a:defRPr kumimoji="1">
          <a:solidFill>
            <a:schemeClr val="tx2"/>
          </a:solidFill>
        </a:defRPr>
      </a:lvl6pPr>
      <a:lvl7pPr eaLnBrk="1" hangingPunct="1">
        <a:defRPr kumimoji="1">
          <a:solidFill>
            <a:schemeClr val="tx2"/>
          </a:solidFill>
        </a:defRPr>
      </a:lvl7pPr>
      <a:lvl8pPr eaLnBrk="1" hangingPunct="1">
        <a:defRPr kumimoji="1">
          <a:solidFill>
            <a:schemeClr val="tx2"/>
          </a:solidFill>
        </a:defRPr>
      </a:lvl8pPr>
      <a:lvl9pPr eaLnBrk="1" hangingPunct="1">
        <a:defRPr kumimoji="1"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ja-JP" altLang="en-US" dirty="0" smtClean="0"/>
              <a:t>バームハイツ西葛西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lang="ja-JP" altLang="en-US" dirty="0" smtClean="0"/>
              <a:t>ＨＵＧゲーム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en-US" altLang="ja-JP" dirty="0" smtClean="0"/>
              <a:t>2016</a:t>
            </a:r>
            <a:r>
              <a:rPr kumimoji="1" lang="ja-JP" altLang="en-US" dirty="0" smtClean="0"/>
              <a:t>年</a:t>
            </a:r>
            <a:r>
              <a:rPr kumimoji="1" lang="en-US" altLang="ja-JP" dirty="0" smtClean="0"/>
              <a:t>1</a:t>
            </a:r>
            <a:r>
              <a:rPr kumimoji="1" lang="ja-JP" altLang="en-US" dirty="0" smtClean="0"/>
              <a:t>月</a:t>
            </a:r>
            <a:r>
              <a:rPr kumimoji="1" lang="en-US" altLang="ja-JP" dirty="0" smtClean="0"/>
              <a:t>23</a:t>
            </a:r>
            <a:r>
              <a:rPr kumimoji="1" lang="ja-JP" altLang="en-US" dirty="0" smtClean="0"/>
              <a:t>日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8796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>
                <a:latin typeface="+mn-ea"/>
              </a:rPr>
              <a:t>ＨＵＧ</a:t>
            </a:r>
            <a:r>
              <a:rPr lang="ja-JP" altLang="en-US" dirty="0" smtClean="0">
                <a:latin typeface="+mn-ea"/>
              </a:rPr>
              <a:t>ゲーム（はじめに）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ja-JP" altLang="en-US" sz="2000" dirty="0" smtClean="0">
                <a:latin typeface="+mn-ea"/>
              </a:rPr>
              <a:t>１．はじめに</a:t>
            </a:r>
            <a:endParaRPr lang="en-US" altLang="ja-JP" sz="2000" dirty="0">
              <a:latin typeface="+mn-ea"/>
            </a:endParaRPr>
          </a:p>
          <a:p>
            <a:pPr marL="0" indent="0">
              <a:buNone/>
            </a:pPr>
            <a:r>
              <a:rPr lang="ja-JP" altLang="en-US" sz="2000" dirty="0" smtClean="0">
                <a:latin typeface="+mn-ea"/>
              </a:rPr>
              <a:t>（</a:t>
            </a:r>
            <a:r>
              <a:rPr lang="ja-JP" altLang="en-US" sz="2000" dirty="0">
                <a:latin typeface="+mn-ea"/>
              </a:rPr>
              <a:t>１）読み上げ係</a:t>
            </a:r>
            <a:endParaRPr lang="en-US" altLang="ja-JP" sz="2000" dirty="0">
              <a:latin typeface="+mn-ea"/>
            </a:endParaRPr>
          </a:p>
          <a:p>
            <a:pPr marL="0" indent="0">
              <a:buNone/>
            </a:pPr>
            <a:r>
              <a:rPr lang="ja-JP" altLang="en-US" sz="2000" dirty="0" smtClean="0">
                <a:latin typeface="+mn-ea"/>
              </a:rPr>
              <a:t>　河本</a:t>
            </a:r>
            <a:endParaRPr lang="en-US" altLang="ja-JP" sz="2000" dirty="0">
              <a:latin typeface="+mn-ea"/>
            </a:endParaRPr>
          </a:p>
          <a:p>
            <a:pPr marL="0" indent="0">
              <a:buNone/>
            </a:pPr>
            <a:endParaRPr lang="en-US" altLang="ja-JP" sz="2000" dirty="0">
              <a:latin typeface="+mn-ea"/>
            </a:endParaRPr>
          </a:p>
          <a:p>
            <a:pPr marL="0" indent="0">
              <a:buNone/>
            </a:pPr>
            <a:r>
              <a:rPr lang="ja-JP" altLang="en-US" sz="2000" dirty="0">
                <a:latin typeface="+mn-ea"/>
              </a:rPr>
              <a:t>（２）準備</a:t>
            </a:r>
            <a:endParaRPr lang="en-US" altLang="ja-JP" sz="2000" dirty="0">
              <a:latin typeface="+mn-ea"/>
            </a:endParaRPr>
          </a:p>
          <a:p>
            <a:pPr marL="0" indent="0">
              <a:buNone/>
            </a:pPr>
            <a:r>
              <a:rPr lang="ja-JP" altLang="en-US" sz="2000" dirty="0" smtClean="0">
                <a:latin typeface="+mn-ea"/>
              </a:rPr>
              <a:t>　場所</a:t>
            </a:r>
            <a:r>
              <a:rPr lang="ja-JP" altLang="en-US" sz="2000" dirty="0">
                <a:latin typeface="+mn-ea"/>
              </a:rPr>
              <a:t>、机、紙、ペン、付せん、模造紙、</a:t>
            </a:r>
            <a:r>
              <a:rPr lang="ja-JP" altLang="en-US" sz="2000" dirty="0" smtClean="0">
                <a:latin typeface="+mn-ea"/>
              </a:rPr>
              <a:t>セロハンテープ</a:t>
            </a:r>
            <a:endParaRPr lang="en-US" altLang="ja-JP" sz="2000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000" dirty="0">
                <a:latin typeface="+mn-ea"/>
              </a:rPr>
              <a:t>　</a:t>
            </a:r>
            <a:r>
              <a:rPr lang="ja-JP" altLang="en-US" sz="2000" dirty="0" smtClean="0">
                <a:latin typeface="+mn-ea"/>
              </a:rPr>
              <a:t>ＨＵＧシート、対策本部体制シート、出来事リスト</a:t>
            </a:r>
            <a:endParaRPr lang="en-US" altLang="ja-JP" sz="2000" dirty="0" smtClean="0">
              <a:latin typeface="+mn-ea"/>
            </a:endParaRPr>
          </a:p>
          <a:p>
            <a:pPr marL="0" indent="0">
              <a:buNone/>
            </a:pPr>
            <a:endParaRPr lang="en-US" altLang="ja-JP" sz="2000" dirty="0">
              <a:latin typeface="+mn-ea"/>
            </a:endParaRPr>
          </a:p>
          <a:p>
            <a:pPr marL="0" indent="0">
              <a:buNone/>
            </a:pPr>
            <a:r>
              <a:rPr lang="ja-JP" altLang="en-US" sz="2000" dirty="0" smtClean="0">
                <a:latin typeface="+mn-ea"/>
              </a:rPr>
              <a:t>（３）参考資料</a:t>
            </a:r>
            <a:endParaRPr lang="en-US" altLang="ja-JP" sz="2000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000" dirty="0">
                <a:latin typeface="+mn-ea"/>
              </a:rPr>
              <a:t>　</a:t>
            </a:r>
            <a:r>
              <a:rPr lang="ja-JP" altLang="en-US" sz="2000" dirty="0" smtClean="0">
                <a:latin typeface="+mn-ea"/>
              </a:rPr>
              <a:t>防災マニュアル（バームハイツ西葛西）</a:t>
            </a:r>
            <a:endParaRPr lang="en-US" altLang="ja-JP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8438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>
                <a:latin typeface="+mn-ea"/>
              </a:rPr>
              <a:t>ＨＵＧ</a:t>
            </a:r>
            <a:r>
              <a:rPr lang="ja-JP" altLang="en-US" dirty="0" smtClean="0">
                <a:latin typeface="+mn-ea"/>
              </a:rPr>
              <a:t>ゲーム（設定条件）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2000" dirty="0" smtClean="0">
                <a:latin typeface="+mn-ea"/>
              </a:rPr>
              <a:t>２．ゲーム</a:t>
            </a:r>
            <a:r>
              <a:rPr lang="ja-JP" altLang="en-US" sz="2000" dirty="0">
                <a:latin typeface="+mn-ea"/>
              </a:rPr>
              <a:t>の設定条件</a:t>
            </a:r>
          </a:p>
          <a:p>
            <a:pPr marL="0" indent="0">
              <a:buNone/>
            </a:pPr>
            <a:r>
              <a:rPr lang="en-US" altLang="ja-JP" sz="2000" dirty="0">
                <a:latin typeface="+mn-ea"/>
              </a:rPr>
              <a:t>【</a:t>
            </a:r>
            <a:r>
              <a:rPr lang="ja-JP" altLang="en-US" sz="2000" dirty="0">
                <a:latin typeface="+mn-ea"/>
              </a:rPr>
              <a:t>震災時の状況</a:t>
            </a:r>
            <a:r>
              <a:rPr lang="en-US" altLang="ja-JP" sz="2000" dirty="0" smtClean="0">
                <a:latin typeface="+mn-ea"/>
              </a:rPr>
              <a:t>】</a:t>
            </a:r>
            <a:br>
              <a:rPr lang="en-US" altLang="ja-JP" sz="2000" dirty="0" smtClean="0">
                <a:latin typeface="+mn-ea"/>
              </a:rPr>
            </a:br>
            <a:r>
              <a:rPr lang="ja-JP" altLang="en-US" sz="2000" dirty="0" smtClean="0">
                <a:latin typeface="+mn-ea"/>
              </a:rPr>
              <a:t>　震度</a:t>
            </a:r>
            <a:r>
              <a:rPr lang="ja-JP" altLang="en-US" sz="2000" dirty="0">
                <a:latin typeface="+mn-ea"/>
              </a:rPr>
              <a:t>６、晴れ、冬、朝</a:t>
            </a:r>
            <a:r>
              <a:rPr lang="ja-JP" altLang="en-US" sz="2000" dirty="0" smtClean="0">
                <a:latin typeface="+mn-ea"/>
              </a:rPr>
              <a:t>６時</a:t>
            </a:r>
            <a:r>
              <a:rPr lang="en-US" altLang="ja-JP" sz="2000" dirty="0">
                <a:latin typeface="+mn-ea"/>
              </a:rPr>
              <a:t/>
            </a:r>
            <a:br>
              <a:rPr lang="en-US" altLang="ja-JP" sz="2000" dirty="0">
                <a:latin typeface="+mn-ea"/>
              </a:rPr>
            </a:br>
            <a:r>
              <a:rPr lang="ja-JP" altLang="en-US" sz="2000" dirty="0" smtClean="0">
                <a:latin typeface="+mn-ea"/>
              </a:rPr>
              <a:t>　マンション</a:t>
            </a:r>
            <a:r>
              <a:rPr lang="ja-JP" altLang="en-US" sz="2000" dirty="0">
                <a:latin typeface="+mn-ea"/>
              </a:rPr>
              <a:t>は壁や窓にひびが入るが、倒壊していない（住める状態</a:t>
            </a:r>
            <a:r>
              <a:rPr lang="ja-JP" altLang="en-US" sz="2000" dirty="0" smtClean="0">
                <a:latin typeface="+mn-ea"/>
              </a:rPr>
              <a:t>）</a:t>
            </a:r>
            <a:endParaRPr lang="en-US" altLang="ja-JP" sz="2000" dirty="0" smtClean="0">
              <a:latin typeface="+mn-ea"/>
            </a:endParaRPr>
          </a:p>
          <a:p>
            <a:pPr marL="0" indent="0">
              <a:buNone/>
            </a:pPr>
            <a:r>
              <a:rPr lang="en-US" altLang="ja-JP" sz="2000" dirty="0" smtClean="0">
                <a:latin typeface="+mn-ea"/>
              </a:rPr>
              <a:t>【</a:t>
            </a:r>
            <a:r>
              <a:rPr lang="ja-JP" altLang="en-US" sz="2000" dirty="0" smtClean="0">
                <a:latin typeface="+mn-ea"/>
              </a:rPr>
              <a:t>みなさんの役割</a:t>
            </a:r>
            <a:r>
              <a:rPr lang="en-US" altLang="ja-JP" sz="2000" dirty="0" smtClean="0">
                <a:latin typeface="+mn-ea"/>
              </a:rPr>
              <a:t>】</a:t>
            </a:r>
            <a:br>
              <a:rPr lang="en-US" altLang="ja-JP" sz="2000" dirty="0" smtClean="0">
                <a:latin typeface="+mn-ea"/>
              </a:rPr>
            </a:br>
            <a:r>
              <a:rPr lang="ja-JP" altLang="en-US" sz="2000" dirty="0" smtClean="0">
                <a:latin typeface="+mn-ea"/>
              </a:rPr>
              <a:t>　みなさん</a:t>
            </a:r>
            <a:r>
              <a:rPr lang="ja-JP" altLang="en-US" sz="2000" dirty="0">
                <a:latin typeface="+mn-ea"/>
              </a:rPr>
              <a:t>は対策本部のメンバーです</a:t>
            </a:r>
            <a:r>
              <a:rPr lang="ja-JP" altLang="en-US" sz="2000" dirty="0" smtClean="0">
                <a:latin typeface="+mn-ea"/>
              </a:rPr>
              <a:t>。</a:t>
            </a:r>
            <a:r>
              <a:rPr lang="en-US" altLang="ja-JP" sz="2000" dirty="0" smtClean="0">
                <a:latin typeface="+mn-ea"/>
              </a:rPr>
              <a:t/>
            </a:r>
            <a:br>
              <a:rPr lang="en-US" altLang="ja-JP" sz="2000" dirty="0" smtClean="0">
                <a:latin typeface="+mn-ea"/>
              </a:rPr>
            </a:br>
            <a:r>
              <a:rPr lang="ja-JP" altLang="en-US" sz="2000" dirty="0" smtClean="0">
                <a:latin typeface="+mn-ea"/>
              </a:rPr>
              <a:t>　これから</a:t>
            </a:r>
            <a:r>
              <a:rPr lang="ja-JP" altLang="en-US" sz="2000" dirty="0">
                <a:latin typeface="+mn-ea"/>
              </a:rPr>
              <a:t>の「出来事」に対応する必要があります</a:t>
            </a:r>
            <a:r>
              <a:rPr lang="ja-JP" altLang="en-US" sz="2000" dirty="0" smtClean="0">
                <a:latin typeface="+mn-ea"/>
              </a:rPr>
              <a:t>。</a:t>
            </a:r>
            <a:endParaRPr lang="en-US" altLang="ja-JP" sz="2000" dirty="0" smtClean="0">
              <a:latin typeface="+mn-ea"/>
            </a:endParaRPr>
          </a:p>
          <a:p>
            <a:pPr marL="0" indent="0">
              <a:buNone/>
            </a:pPr>
            <a:r>
              <a:rPr lang="en-US" altLang="ja-JP" sz="2000" dirty="0" smtClean="0">
                <a:latin typeface="+mn-ea"/>
              </a:rPr>
              <a:t>【</a:t>
            </a:r>
            <a:r>
              <a:rPr lang="ja-JP" altLang="en-US" sz="2000" dirty="0" smtClean="0">
                <a:latin typeface="+mn-ea"/>
              </a:rPr>
              <a:t>ルール</a:t>
            </a:r>
            <a:r>
              <a:rPr lang="en-US" altLang="ja-JP" sz="2000" dirty="0" smtClean="0">
                <a:latin typeface="+mn-ea"/>
              </a:rPr>
              <a:t>】</a:t>
            </a:r>
            <a:br>
              <a:rPr lang="en-US" altLang="ja-JP" sz="2000" dirty="0" smtClean="0">
                <a:latin typeface="+mn-ea"/>
              </a:rPr>
            </a:br>
            <a:r>
              <a:rPr lang="ja-JP" altLang="en-US" sz="2000" dirty="0" smtClean="0">
                <a:latin typeface="+mn-ea"/>
              </a:rPr>
              <a:t>　正解・不正解はありません。回答は複数でも結構です。</a:t>
            </a:r>
            <a:endParaRPr lang="en-US" altLang="ja-JP" sz="20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1688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>
                <a:latin typeface="+mn-ea"/>
              </a:rPr>
              <a:t>ＨＵＧ</a:t>
            </a:r>
            <a:r>
              <a:rPr lang="ja-JP" altLang="en-US" dirty="0" smtClean="0">
                <a:latin typeface="+mn-ea"/>
              </a:rPr>
              <a:t>ゲーム（流れ）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77334" y="1484243"/>
            <a:ext cx="8930492" cy="520810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ja-JP" altLang="en-US" sz="2000" dirty="0">
                <a:latin typeface="+mn-ea"/>
              </a:rPr>
              <a:t>３</a:t>
            </a:r>
            <a:r>
              <a:rPr lang="ja-JP" altLang="en-US" sz="2000" dirty="0" smtClean="0">
                <a:latin typeface="+mn-ea"/>
              </a:rPr>
              <a:t>．ゲーム</a:t>
            </a:r>
            <a:r>
              <a:rPr lang="ja-JP" altLang="en-US" sz="2000" dirty="0">
                <a:latin typeface="+mn-ea"/>
              </a:rPr>
              <a:t>の流れ（所要時間１時間程度）</a:t>
            </a:r>
          </a:p>
          <a:p>
            <a:pPr marL="0" indent="0">
              <a:buNone/>
            </a:pPr>
            <a:r>
              <a:rPr lang="ja-JP" altLang="en-US" sz="2000" dirty="0">
                <a:latin typeface="+mn-ea"/>
              </a:rPr>
              <a:t>①対策本部の役割を決めて書き出してください（３分）</a:t>
            </a:r>
          </a:p>
          <a:p>
            <a:pPr marL="0" indent="0">
              <a:buNone/>
            </a:pPr>
            <a:r>
              <a:rPr lang="ja-JP" altLang="en-US" sz="2000" dirty="0">
                <a:latin typeface="+mn-ea"/>
              </a:rPr>
              <a:t>（本部長・副本部長・情報班・救護班・物資班）</a:t>
            </a:r>
          </a:p>
          <a:p>
            <a:pPr marL="0" indent="0">
              <a:buNone/>
            </a:pPr>
            <a:r>
              <a:rPr lang="ja-JP" altLang="en-US" sz="2000" dirty="0">
                <a:latin typeface="+mn-ea"/>
              </a:rPr>
              <a:t>②読み上げ係が１つの「出来事」を読み上げます。</a:t>
            </a:r>
          </a:p>
          <a:p>
            <a:pPr marL="0" indent="0">
              <a:buNone/>
            </a:pPr>
            <a:r>
              <a:rPr lang="ja-JP" altLang="en-US" sz="2000" dirty="0">
                <a:latin typeface="+mn-ea"/>
              </a:rPr>
              <a:t>③グループで「出来事」について、どうすればよいか対処対応を考えてください。（所要時間５分以内）</a:t>
            </a:r>
          </a:p>
          <a:p>
            <a:pPr marL="0" indent="0">
              <a:buNone/>
            </a:pPr>
            <a:r>
              <a:rPr lang="en-US" altLang="ja-JP" sz="2000" dirty="0">
                <a:latin typeface="+mn-ea"/>
              </a:rPr>
              <a:t>※</a:t>
            </a:r>
            <a:r>
              <a:rPr lang="ja-JP" altLang="en-US" sz="2000" dirty="0">
                <a:latin typeface="+mn-ea"/>
              </a:rPr>
              <a:t>「いつ・どこで・だれが・何を（だれを）・どうする（使うものは？）・何のために」</a:t>
            </a:r>
          </a:p>
          <a:p>
            <a:pPr marL="0" indent="0">
              <a:buNone/>
            </a:pPr>
            <a:r>
              <a:rPr lang="en-US" altLang="ja-JP" sz="2000" dirty="0">
                <a:latin typeface="+mn-ea"/>
              </a:rPr>
              <a:t>※</a:t>
            </a:r>
            <a:r>
              <a:rPr lang="ja-JP" altLang="en-US" sz="2000" dirty="0">
                <a:latin typeface="+mn-ea"/>
              </a:rPr>
              <a:t>防災マニュアルを参考に</a:t>
            </a:r>
            <a:br>
              <a:rPr lang="ja-JP" altLang="en-US" sz="2000" dirty="0">
                <a:latin typeface="+mn-ea"/>
              </a:rPr>
            </a:br>
            <a:r>
              <a:rPr lang="ja-JP" altLang="en-US" sz="2000" dirty="0">
                <a:latin typeface="+mn-ea"/>
              </a:rPr>
              <a:t>④グループの考えをまとめ、付せんに書いて、模造紙に貼ってください。（所要時間５分以内）</a:t>
            </a:r>
          </a:p>
          <a:p>
            <a:pPr marL="0" indent="0">
              <a:buNone/>
            </a:pPr>
            <a:r>
              <a:rPr lang="ja-JP" altLang="en-US" sz="2000" dirty="0">
                <a:latin typeface="+mn-ea"/>
              </a:rPr>
              <a:t>⑤　②～④を何度か繰り返します。</a:t>
            </a:r>
          </a:p>
          <a:p>
            <a:pPr marL="0" indent="0">
              <a:buNone/>
            </a:pPr>
            <a:r>
              <a:rPr lang="ja-JP" altLang="en-US" sz="2000" dirty="0">
                <a:latin typeface="+mn-ea"/>
              </a:rPr>
              <a:t>⑥振り返ります</a:t>
            </a:r>
            <a:r>
              <a:rPr lang="ja-JP" altLang="en-US" sz="2000" dirty="0" smtClean="0">
                <a:latin typeface="+mn-ea"/>
              </a:rPr>
              <a:t>。</a:t>
            </a:r>
            <a:endParaRPr lang="en-US" altLang="ja-JP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9313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>
                <a:latin typeface="+mn-ea"/>
              </a:rPr>
              <a:t>ＨＵＧ</a:t>
            </a:r>
            <a:r>
              <a:rPr lang="ja-JP" altLang="en-US" dirty="0" smtClean="0">
                <a:latin typeface="+mn-ea"/>
              </a:rPr>
              <a:t>ゲーム（ゲーム①）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3200" dirty="0" smtClean="0">
                <a:latin typeface="+mn-ea"/>
              </a:rPr>
              <a:t>①</a:t>
            </a:r>
            <a:r>
              <a:rPr lang="ja-JP" altLang="en-US" sz="3200" dirty="0">
                <a:latin typeface="+mn-ea"/>
              </a:rPr>
              <a:t>対策本部の役割を決めて書き出してください（３分）</a:t>
            </a:r>
          </a:p>
          <a:p>
            <a:pPr marL="0" indent="0">
              <a:buNone/>
            </a:pPr>
            <a:r>
              <a:rPr lang="ja-JP" altLang="en-US" sz="3200" dirty="0">
                <a:latin typeface="+mn-ea"/>
              </a:rPr>
              <a:t>（本部長・副本部長・情報班・救護班・物資班</a:t>
            </a:r>
            <a:r>
              <a:rPr lang="ja-JP" altLang="en-US" sz="3200" dirty="0" smtClean="0">
                <a:latin typeface="+mn-ea"/>
              </a:rPr>
              <a:t>）</a:t>
            </a:r>
            <a:endParaRPr lang="ja-JP" altLang="en-US" sz="32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1196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>
                <a:latin typeface="+mn-ea"/>
              </a:rPr>
              <a:t>ＨＵＧ</a:t>
            </a:r>
            <a:r>
              <a:rPr lang="ja-JP" altLang="en-US" dirty="0" smtClean="0">
                <a:latin typeface="+mn-ea"/>
              </a:rPr>
              <a:t>ゲーム（ゲーム②～⑤）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2000" dirty="0" smtClean="0">
                <a:latin typeface="+mn-ea"/>
              </a:rPr>
              <a:t>②</a:t>
            </a:r>
            <a:r>
              <a:rPr lang="ja-JP" altLang="en-US" sz="2000" dirty="0">
                <a:latin typeface="+mn-ea"/>
              </a:rPr>
              <a:t>読み上げ係が１つの「出来事」を読み上げます。</a:t>
            </a:r>
          </a:p>
          <a:p>
            <a:pPr marL="0" indent="0">
              <a:buNone/>
            </a:pPr>
            <a:r>
              <a:rPr lang="ja-JP" altLang="en-US" sz="2000" dirty="0">
                <a:latin typeface="+mn-ea"/>
              </a:rPr>
              <a:t>③グループで「出来事」について、どうすればよいか対処対応を考えてください。（所要時間５分以内）</a:t>
            </a:r>
          </a:p>
          <a:p>
            <a:pPr marL="0" indent="0">
              <a:buNone/>
            </a:pPr>
            <a:r>
              <a:rPr lang="en-US" altLang="ja-JP" sz="2000" dirty="0">
                <a:latin typeface="+mn-ea"/>
              </a:rPr>
              <a:t>※</a:t>
            </a:r>
            <a:r>
              <a:rPr lang="ja-JP" altLang="en-US" sz="2000" dirty="0">
                <a:latin typeface="+mn-ea"/>
              </a:rPr>
              <a:t>「いつ・どこで・だれが・何を（だれを）・どうする（使うものは？）・何のために」</a:t>
            </a:r>
          </a:p>
          <a:p>
            <a:pPr marL="0" indent="0">
              <a:buNone/>
            </a:pPr>
            <a:r>
              <a:rPr lang="en-US" altLang="ja-JP" sz="2000" dirty="0">
                <a:latin typeface="+mn-ea"/>
              </a:rPr>
              <a:t>※</a:t>
            </a:r>
            <a:r>
              <a:rPr lang="ja-JP" altLang="en-US" sz="2000" dirty="0">
                <a:latin typeface="+mn-ea"/>
              </a:rPr>
              <a:t>防災マニュアルを参考に</a:t>
            </a:r>
            <a:br>
              <a:rPr lang="ja-JP" altLang="en-US" sz="2000" dirty="0">
                <a:latin typeface="+mn-ea"/>
              </a:rPr>
            </a:br>
            <a:r>
              <a:rPr lang="ja-JP" altLang="en-US" sz="2000" dirty="0">
                <a:latin typeface="+mn-ea"/>
              </a:rPr>
              <a:t>④グループの考えをまとめ、付せんに書いて、模造紙に貼ってください。（所要時間５分以内）</a:t>
            </a:r>
          </a:p>
          <a:p>
            <a:pPr marL="0" indent="0">
              <a:buNone/>
            </a:pPr>
            <a:r>
              <a:rPr lang="ja-JP" altLang="en-US" sz="2000" dirty="0">
                <a:latin typeface="+mn-ea"/>
              </a:rPr>
              <a:t>⑤　②～④を何度か繰り返します</a:t>
            </a:r>
            <a:r>
              <a:rPr lang="ja-JP" altLang="en-US" sz="2000" dirty="0" smtClean="0">
                <a:latin typeface="+mn-ea"/>
              </a:rPr>
              <a:t>。</a:t>
            </a:r>
            <a:endParaRPr lang="ja-JP" altLang="en-US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0887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>
                <a:latin typeface="+mn-ea"/>
              </a:rPr>
              <a:t>ＨＵＧ</a:t>
            </a:r>
            <a:r>
              <a:rPr lang="ja-JP" altLang="en-US" dirty="0" smtClean="0">
                <a:latin typeface="+mn-ea"/>
              </a:rPr>
              <a:t>ゲーム（ゲーム⑥）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2000" dirty="0" smtClean="0">
                <a:latin typeface="+mn-ea"/>
              </a:rPr>
              <a:t>⑥</a:t>
            </a:r>
            <a:r>
              <a:rPr lang="ja-JP" altLang="en-US" sz="2000" dirty="0">
                <a:latin typeface="+mn-ea"/>
              </a:rPr>
              <a:t>振り返ります。</a:t>
            </a:r>
          </a:p>
          <a:p>
            <a:pPr marL="0" indent="0">
              <a:buNone/>
            </a:pPr>
            <a:r>
              <a:rPr lang="ja-JP" altLang="en-US" sz="2000" dirty="0">
                <a:latin typeface="+mn-ea"/>
              </a:rPr>
              <a:t>（今回、このような対応にしたが、他にもこのような対応も考えられるなど）</a:t>
            </a:r>
            <a:endParaRPr lang="en-US" altLang="ja-JP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16865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ファセット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</TotalTime>
  <Words>306</Words>
  <Application>Microsoft Office PowerPoint</Application>
  <PresentationFormat>ワイド画面</PresentationFormat>
  <Paragraphs>40</Paragraphs>
  <Slides>7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12" baseType="lpstr">
      <vt:lpstr>メイリオ</vt:lpstr>
      <vt:lpstr>Arial</vt:lpstr>
      <vt:lpstr>Trebuchet MS</vt:lpstr>
      <vt:lpstr>Wingdings 3</vt:lpstr>
      <vt:lpstr>ファセット</vt:lpstr>
      <vt:lpstr>バームハイツ西葛西 ＨＵＧゲーム</vt:lpstr>
      <vt:lpstr>ＨＵＧゲーム（はじめに）</vt:lpstr>
      <vt:lpstr>ＨＵＧゲーム（設定条件）</vt:lpstr>
      <vt:lpstr>ＨＵＧゲーム（流れ）</vt:lpstr>
      <vt:lpstr>ＨＵＧゲーム（ゲーム①）</vt:lpstr>
      <vt:lpstr>ＨＵＧゲーム（ゲーム②～⑤）</vt:lpstr>
      <vt:lpstr>ＨＵＧゲーム（ゲーム⑥）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バームハイツ西葛西 ＨＵＧゲーム</dc:title>
  <dc:creator>河本拓也</dc:creator>
  <cp:lastModifiedBy>河本拓也</cp:lastModifiedBy>
  <cp:revision>2</cp:revision>
  <dcterms:created xsi:type="dcterms:W3CDTF">2016-01-23T01:31:58Z</dcterms:created>
  <dcterms:modified xsi:type="dcterms:W3CDTF">2016-01-23T01:47:59Z</dcterms:modified>
</cp:coreProperties>
</file>