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66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333" autoAdjust="0"/>
    <p:restoredTop sz="86368" autoAdjust="0"/>
  </p:normalViewPr>
  <p:slideViewPr>
    <p:cSldViewPr snapToGrid="0">
      <p:cViewPr>
        <p:scale>
          <a:sx n="100" d="100"/>
          <a:sy n="100" d="100"/>
        </p:scale>
        <p:origin x="174" y="86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13F278-9AC2-44EB-8735-2139B5C210DE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0468F8-BC02-4258-961B-D49636E6B87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0224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0468F8-BC02-4258-961B-D49636E6B873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9242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0468F8-BC02-4258-961B-D49636E6B873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647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0468F8-BC02-4258-961B-D49636E6B873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705202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4916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06072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566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8519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92349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1498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95986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3503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2044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06825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0088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411CC-1C11-41C2-995F-9F32B571885A}" type="datetimeFigureOut">
              <a:rPr kumimoji="1" lang="ja-JP" altLang="en-US" smtClean="0"/>
              <a:t>2018/9/10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38DC2-603C-42E4-83E9-547D74E300D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983378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44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バームハイツのホームページ</a:t>
            </a:r>
            <a:r>
              <a:rPr kumimoji="1" lang="en-US" altLang="ja-JP" sz="4400" dirty="0">
                <a:latin typeface="メイリオ" panose="020B0604030504040204" pitchFamily="34" charset="-128"/>
                <a:ea typeface="メイリオ" panose="020B0604030504040204" pitchFamily="34" charset="-128"/>
              </a:rPr>
              <a:t/>
            </a:r>
            <a:br>
              <a:rPr kumimoji="1" lang="en-US" altLang="ja-JP" sz="4400" dirty="0">
                <a:latin typeface="メイリオ" panose="020B0604030504040204" pitchFamily="34" charset="-128"/>
                <a:ea typeface="メイリオ" panose="020B0604030504040204" pitchFamily="34" charset="-128"/>
              </a:rPr>
            </a:br>
            <a:r>
              <a:rPr kumimoji="1" lang="ja-JP" altLang="en-US" sz="44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一緒に考えませんか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143000" y="3825817"/>
            <a:ext cx="6858000" cy="124182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kumimoji="1"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2018</a:t>
            </a: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年</a:t>
            </a:r>
            <a:r>
              <a:rPr kumimoji="1"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9</a:t>
            </a: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月</a:t>
            </a:r>
            <a:r>
              <a:rPr kumimoji="1"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16</a:t>
            </a: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日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　</a:t>
            </a: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ホームページ意見交換会</a:t>
            </a:r>
            <a:endParaRPr kumimoji="1"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インターネット活用検討委員会</a:t>
            </a:r>
            <a:endParaRPr kumimoji="1" lang="ja-JP" altLang="en-US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061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kumimoji="1" lang="ja-JP" altLang="en-US" sz="44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バームハイツのホームページをご存知ですか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http://www.baumheights.com</a:t>
            </a:r>
            <a:r>
              <a:rPr kumimoji="1" lang="ja-JP" altLang="en-US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をご覧になったことがありますか</a:t>
            </a:r>
          </a:p>
        </p:txBody>
      </p:sp>
    </p:spTree>
    <p:extLst>
      <p:ext uri="{BB962C8B-B14F-4D97-AF65-F5344CB8AC3E}">
        <p14:creationId xmlns:p14="http://schemas.microsoft.com/office/powerpoint/2010/main" val="1822114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kumimoji="1"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ホームページは</a:t>
            </a:r>
            <a:r>
              <a:rPr kumimoji="1" lang="en-US" altLang="ja-JP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/>
            </a:r>
            <a:br>
              <a:rPr kumimoji="1" lang="en-US" altLang="ja-JP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</a:br>
            <a:r>
              <a:rPr kumimoji="1"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いつから始まったのですか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第</a:t>
            </a:r>
            <a:r>
              <a:rPr kumimoji="1"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18</a:t>
            </a: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期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に理事会内のコミュニケーション部会にて開設が検討され、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2004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年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2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月より試行的運用が開始されました。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第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19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期の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2004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年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8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月から管理組合として正式にスタートしました。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00000"/>
              </a:lnSpc>
            </a:pP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14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年前からはじまっています。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69576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ホームページを作った目的は？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/>
            </a:r>
            <a:b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</a:b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解決したかった課題は？</a:t>
            </a:r>
            <a:endParaRPr kumimoji="1" lang="ja-JP" altLang="en-US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91252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掲示板見てないけど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...</a:t>
            </a:r>
            <a:r>
              <a:rPr lang="ja-JP" altLang="en-US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、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伝えたいことあるが時間が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...</a:t>
            </a:r>
            <a:r>
              <a:rPr lang="ja-JP" altLang="en-US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、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誰かに相談したいが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...</a:t>
            </a:r>
          </a:p>
          <a:p>
            <a:pPr lvl="1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何時でも掲示板と同じお知らせが見られる</a:t>
            </a:r>
          </a:p>
          <a:p>
            <a:pPr lvl="1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時間とか場所の制約がないおしゃべりの場が欲しい</a:t>
            </a:r>
          </a:p>
          <a:p>
            <a:pPr lvl="2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自由な情報交換ができて</a:t>
            </a:r>
          </a:p>
          <a:p>
            <a:pPr lvl="2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閉じた仲間での相談や検討ができる</a:t>
            </a:r>
          </a:p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こういう時どうすればいいの</a:t>
            </a:r>
          </a:p>
          <a:p>
            <a:pPr lvl="1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マンションのルールはどうなっていた</a:t>
            </a:r>
            <a:r>
              <a:rPr lang="ja-JP" altLang="en-US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っけ</a:t>
            </a:r>
            <a:endParaRPr lang="ja-JP" altLang="en-US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lvl="1"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急病になったら、緊急時の連絡は、火事や地震、水害に備えるには</a:t>
            </a:r>
          </a:p>
          <a:p>
            <a:pPr lvl="1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その他、こんなのあったら便利だな</a:t>
            </a:r>
          </a:p>
          <a:p>
            <a:endParaRPr kumimoji="1" lang="ja-JP" altLang="en-US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4220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ホームページを作った目的は？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/>
            </a:r>
            <a:b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</a:b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解決したかった課題は？</a:t>
            </a:r>
            <a:r>
              <a:rPr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（続き）</a:t>
            </a:r>
            <a:endParaRPr kumimoji="1" lang="ja-JP" altLang="en-US" sz="400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いろいろ資料はもらったが、探し出すのはとても大変</a:t>
            </a:r>
          </a:p>
          <a:p>
            <a:pPr lvl="1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改訂が重なって最新の規約が判らない</a:t>
            </a:r>
          </a:p>
          <a:p>
            <a:pPr lvl="1"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この問題、過去の経緯はどうなっていた</a:t>
            </a:r>
            <a:r>
              <a:rPr lang="ja-JP" altLang="en-US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っけ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、入居前の事で資料がない</a:t>
            </a:r>
          </a:p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バームハイツはこんなマンション（宣伝）</a:t>
            </a:r>
          </a:p>
          <a:p>
            <a:pPr lvl="1"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いつ出来たの、どんな設備があるの、どうやって行けばいいの</a:t>
            </a:r>
          </a:p>
        </p:txBody>
      </p:sp>
    </p:spTree>
    <p:extLst>
      <p:ext uri="{BB962C8B-B14F-4D97-AF65-F5344CB8AC3E}">
        <p14:creationId xmlns:p14="http://schemas.microsoft.com/office/powerpoint/2010/main" val="548762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今はどうなっていますか？</a:t>
            </a:r>
            <a:r>
              <a:rPr lang="en-US" altLang="ja-JP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/>
            </a:r>
            <a:br>
              <a:rPr lang="en-US" altLang="ja-JP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</a:br>
            <a:r>
              <a:rPr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利用されていますか？</a:t>
            </a:r>
            <a:endParaRPr kumimoji="1" lang="ja-JP" altLang="en-US" sz="400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5032376"/>
          </a:xfrm>
        </p:spPr>
        <p:txBody>
          <a:bodyPr>
            <a:normAutofit/>
          </a:bodyPr>
          <a:lstStyle/>
          <a:p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当初の内容を大幅に削減、細々と維持・継続</a:t>
            </a:r>
            <a:endParaRPr kumimoji="1"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lvl="1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おしらせ：自治会行事のお知らせ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lvl="1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規約：管理組合管理規約・各細則等の最新版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lvl="1"/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管理組合議事録：理事会議事録、総会議事録</a:t>
            </a:r>
            <a:endParaRPr kumimoji="1"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lvl="1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自治会議事録：総会議事録</a:t>
            </a:r>
            <a:endParaRPr kumimoji="1"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lvl="1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掲示板を文書保管庫として活用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組織対応されておらず、個人ボランティアで維持管理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活発に利用されているとは言い難い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年間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5,702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円、管理費から支出（サーバレンタル料、ドメイン料）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11205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kumimoji="1" lang="ja-JP" altLang="en-US" sz="44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</a:t>
            </a:r>
            <a:r>
              <a:rPr kumimoji="1" lang="en-US" altLang="ja-JP" sz="4400" dirty="0">
                <a:latin typeface="メイリオ" panose="020B0604030504040204" pitchFamily="34" charset="-128"/>
                <a:ea typeface="メイリオ" panose="020B0604030504040204" pitchFamily="34" charset="-128"/>
              </a:rPr>
              <a:t/>
            </a:r>
            <a:br>
              <a:rPr kumimoji="1" lang="en-US" altLang="ja-JP" sz="4400" dirty="0">
                <a:latin typeface="メイリオ" panose="020B0604030504040204" pitchFamily="34" charset="-128"/>
                <a:ea typeface="メイリオ" panose="020B0604030504040204" pitchFamily="34" charset="-128"/>
              </a:rPr>
            </a:br>
            <a:r>
              <a:rPr lang="ja-JP" altLang="en-US" sz="44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今後はどうして行きますか？</a:t>
            </a:r>
            <a:endParaRPr kumimoji="1" lang="ja-JP" altLang="en-US" sz="440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ホームページのリニューアルにむけて</a:t>
            </a:r>
          </a:p>
        </p:txBody>
      </p:sp>
    </p:spTree>
    <p:extLst>
      <p:ext uri="{BB962C8B-B14F-4D97-AF65-F5344CB8AC3E}">
        <p14:creationId xmlns:p14="http://schemas.microsoft.com/office/powerpoint/2010/main" val="1445423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kumimoji="1"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個人から</a:t>
            </a:r>
            <a:r>
              <a:rPr kumimoji="1" lang="en-US" altLang="ja-JP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/>
            </a:r>
            <a:br>
              <a:rPr kumimoji="1" lang="en-US" altLang="ja-JP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</a:br>
            <a:r>
              <a:rPr kumimoji="1"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管理組合としての組織対応へ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74385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第</a:t>
            </a:r>
            <a:r>
              <a:rPr kumimoji="1"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19</a:t>
            </a: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期に正式スタートしたものの、組織対応されておらず</a:t>
            </a:r>
            <a:endParaRPr kumimoji="1"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居住者のボランティアで維持管理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運用の体力的な限界と掲載内容を統制する仕組みの欠如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属人性高く脆弱な状況が続いた</a:t>
            </a:r>
            <a:endParaRPr kumimoji="1"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第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30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期にインターネット活用検討委員会を立ち上げ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漸く、組織対応の体制がスタート</a:t>
            </a:r>
          </a:p>
        </p:txBody>
      </p:sp>
    </p:spTree>
    <p:extLst>
      <p:ext uri="{BB962C8B-B14F-4D97-AF65-F5344CB8AC3E}">
        <p14:creationId xmlns:p14="http://schemas.microsoft.com/office/powerpoint/2010/main" val="2986508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をどうしてゆくか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/>
            </a:r>
            <a:b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</a:b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委員会としての</a:t>
            </a: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活用方針の決定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88589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第</a:t>
            </a:r>
            <a:r>
              <a:rPr kumimoji="1"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32</a:t>
            </a: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期</a:t>
            </a:r>
            <a:r>
              <a:rPr kumimoji="1"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10</a:t>
            </a: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月度の委員会にて活用方針を決定、理事会にて承認</a:t>
            </a:r>
            <a:endParaRPr kumimoji="1"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活用方針：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342900" lvl="1" indent="0">
              <a:lnSpc>
                <a:spcPct val="100000"/>
              </a:lnSpc>
              <a:buNone/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区分所有者・居住者コミュニティの良好な維持・発展を図る有効なコミュニケーションツールとして、バームハイツ西葛西ホームページを活用する。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利用されていないなら廃止ではなく、リニューアルして活用へ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ホームページを支える管理ソフトも刷新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0" indent="0">
              <a:buNone/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　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Nucleus 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から </a:t>
            </a:r>
            <a:r>
              <a:rPr lang="en-US" altLang="ja-JP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Wordpress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 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へ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8308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直線矢印コネクタ 43"/>
          <p:cNvCxnSpPr>
            <a:stCxn id="6" idx="2"/>
            <a:endCxn id="12" idx="0"/>
          </p:cNvCxnSpPr>
          <p:nvPr/>
        </p:nvCxnSpPr>
        <p:spPr>
          <a:xfrm flipH="1">
            <a:off x="4897622" y="4846814"/>
            <a:ext cx="701728" cy="848874"/>
          </a:xfrm>
          <a:prstGeom prst="straightConnector1">
            <a:avLst/>
          </a:prstGeom>
          <a:ln w="38100">
            <a:solidFill>
              <a:srgbClr val="00B0F0"/>
            </a:solidFill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ホームページの</a:t>
            </a:r>
            <a:r>
              <a:rPr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再定義</a:t>
            </a:r>
            <a:endParaRPr kumimoji="1" lang="ja-JP" altLang="en-US" sz="400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5032375"/>
          </a:xfrm>
        </p:spPr>
        <p:txBody>
          <a:bodyPr>
            <a:normAutofit/>
          </a:bodyPr>
          <a:lstStyle/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情報の整理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81000" indent="0">
              <a:spcBef>
                <a:spcPts val="0"/>
              </a:spcBef>
              <a:buNone/>
            </a:pPr>
            <a:r>
              <a:rPr lang="ja-JP" altLang="en-US" sz="15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（活用視点から）</a:t>
            </a:r>
          </a:p>
        </p:txBody>
      </p:sp>
      <p:sp>
        <p:nvSpPr>
          <p:cNvPr id="5" name="円/楕円 4"/>
          <p:cNvSpPr>
            <a:spLocks noChangeAspect="1"/>
          </p:cNvSpPr>
          <p:nvPr/>
        </p:nvSpPr>
        <p:spPr>
          <a:xfrm>
            <a:off x="5599350" y="3431057"/>
            <a:ext cx="2916000" cy="792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マンション外部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  <p:sp>
        <p:nvSpPr>
          <p:cNvPr id="6" name="円/楕円 5"/>
          <p:cNvSpPr>
            <a:spLocks noChangeAspect="1"/>
          </p:cNvSpPr>
          <p:nvPr/>
        </p:nvSpPr>
        <p:spPr>
          <a:xfrm>
            <a:off x="5599350" y="4450814"/>
            <a:ext cx="2916000" cy="792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区分所有者・居住者</a:t>
            </a:r>
          </a:p>
        </p:txBody>
      </p:sp>
      <p:sp>
        <p:nvSpPr>
          <p:cNvPr id="4" name="角丸四角形 3"/>
          <p:cNvSpPr>
            <a:spLocks/>
          </p:cNvSpPr>
          <p:nvPr/>
        </p:nvSpPr>
        <p:spPr>
          <a:xfrm>
            <a:off x="628650" y="3531811"/>
            <a:ext cx="1636972" cy="1620000"/>
          </a:xfrm>
          <a:prstGeom prst="roundRec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ja-JP" altLang="en-US" dirty="0">
                <a:solidFill>
                  <a:schemeClr val="bg1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</a:t>
            </a:r>
          </a:p>
        </p:txBody>
      </p:sp>
      <p:sp>
        <p:nvSpPr>
          <p:cNvPr id="10" name="1 つの角を丸めた四角形 9"/>
          <p:cNvSpPr>
            <a:spLocks noChangeAspect="1"/>
          </p:cNvSpPr>
          <p:nvPr/>
        </p:nvSpPr>
        <p:spPr>
          <a:xfrm>
            <a:off x="2482138" y="2402184"/>
            <a:ext cx="2415484" cy="1152000"/>
          </a:xfrm>
          <a:prstGeom prst="snip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216000" bIns="0" rtlCol="0" anchor="ctr" anchorCtr="0"/>
          <a:lstStyle/>
          <a:p>
            <a:r>
              <a:rPr lang="ja-JP" altLang="en-US" dirty="0">
                <a:solidFill>
                  <a:srgbClr val="FF00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どんな</a:t>
            </a:r>
            <a:endParaRPr lang="en-US" altLang="ja-JP" dirty="0">
              <a:solidFill>
                <a:srgbClr val="FF0000"/>
              </a:solidFill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ja-JP" altLang="en-US" dirty="0">
                <a:solidFill>
                  <a:srgbClr val="FF00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</a:t>
            </a:r>
          </a:p>
        </p:txBody>
      </p:sp>
      <p:sp>
        <p:nvSpPr>
          <p:cNvPr id="11" name="1 つの角を丸めた四角形 10"/>
          <p:cNvSpPr>
            <a:spLocks noChangeAspect="1"/>
          </p:cNvSpPr>
          <p:nvPr/>
        </p:nvSpPr>
        <p:spPr>
          <a:xfrm>
            <a:off x="2482138" y="3760936"/>
            <a:ext cx="2415484" cy="1152000"/>
          </a:xfrm>
          <a:prstGeom prst="snip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216000" bIns="0" rtlCol="0" anchor="ctr" anchorCtr="0"/>
          <a:lstStyle/>
          <a:p>
            <a:r>
              <a:rPr lang="ja-JP" altLang="en-US" dirty="0">
                <a:solidFill>
                  <a:srgbClr val="FF00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各種広報</a:t>
            </a:r>
            <a:endParaRPr lang="en-US" altLang="ja-JP" dirty="0">
              <a:solidFill>
                <a:srgbClr val="FF0000"/>
              </a:solidFill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ja-JP" altLang="en-US" dirty="0">
                <a:solidFill>
                  <a:srgbClr val="FF00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守るべきルール🔒</a:t>
            </a:r>
          </a:p>
        </p:txBody>
      </p:sp>
      <p:sp>
        <p:nvSpPr>
          <p:cNvPr id="12" name="1 つの角を丸めた四角形 11"/>
          <p:cNvSpPr>
            <a:spLocks noChangeAspect="1"/>
          </p:cNvSpPr>
          <p:nvPr/>
        </p:nvSpPr>
        <p:spPr>
          <a:xfrm>
            <a:off x="2482138" y="5119688"/>
            <a:ext cx="2415484" cy="1152000"/>
          </a:xfrm>
          <a:prstGeom prst="snip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216000" bIns="0" rtlCol="0" anchor="ctr" anchorCtr="0"/>
          <a:lstStyle/>
          <a:p>
            <a:r>
              <a:rPr lang="ja-JP" altLang="en-US" dirty="0">
                <a:solidFill>
                  <a:srgbClr val="FF00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</a:t>
            </a:r>
            <a:endParaRPr lang="en-US" altLang="ja-JP" dirty="0">
              <a:solidFill>
                <a:srgbClr val="FF0000"/>
              </a:solidFill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ja-JP" altLang="en-US" dirty="0">
                <a:solidFill>
                  <a:srgbClr val="FF00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共有文書の管理🔒</a:t>
            </a:r>
          </a:p>
        </p:txBody>
      </p:sp>
      <p:cxnSp>
        <p:nvCxnSpPr>
          <p:cNvPr id="14" name="直線コネクタ 13"/>
          <p:cNvCxnSpPr>
            <a:stCxn id="4" idx="0"/>
            <a:endCxn id="10" idx="2"/>
          </p:cNvCxnSpPr>
          <p:nvPr/>
        </p:nvCxnSpPr>
        <p:spPr>
          <a:xfrm flipV="1">
            <a:off x="1447136" y="2978184"/>
            <a:ext cx="1035002" cy="5536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4" idx="2"/>
            <a:endCxn id="12" idx="2"/>
          </p:cNvCxnSpPr>
          <p:nvPr/>
        </p:nvCxnSpPr>
        <p:spPr>
          <a:xfrm>
            <a:off x="1447136" y="5151811"/>
            <a:ext cx="1035002" cy="54387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>
            <a:stCxn id="4" idx="3"/>
            <a:endCxn id="11" idx="2"/>
          </p:cNvCxnSpPr>
          <p:nvPr/>
        </p:nvCxnSpPr>
        <p:spPr>
          <a:xfrm flipV="1">
            <a:off x="2265622" y="4336936"/>
            <a:ext cx="216516" cy="48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stCxn id="5" idx="2"/>
            <a:endCxn id="10" idx="0"/>
          </p:cNvCxnSpPr>
          <p:nvPr/>
        </p:nvCxnSpPr>
        <p:spPr>
          <a:xfrm flipH="1" flipV="1">
            <a:off x="4897622" y="2978184"/>
            <a:ext cx="701728" cy="848873"/>
          </a:xfrm>
          <a:prstGeom prst="straightConnector1">
            <a:avLst/>
          </a:prstGeom>
          <a:ln w="38100">
            <a:solidFill>
              <a:srgbClr val="00B050"/>
            </a:solidFill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5" idx="2"/>
            <a:endCxn id="11" idx="0"/>
          </p:cNvCxnSpPr>
          <p:nvPr/>
        </p:nvCxnSpPr>
        <p:spPr>
          <a:xfrm flipH="1">
            <a:off x="4897622" y="3827057"/>
            <a:ext cx="701728" cy="509879"/>
          </a:xfrm>
          <a:prstGeom prst="straightConnector1">
            <a:avLst/>
          </a:prstGeom>
          <a:ln w="38100">
            <a:solidFill>
              <a:srgbClr val="00B050"/>
            </a:solidFill>
            <a:prstDash val="sysDot"/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>
            <a:stCxn id="5" idx="2"/>
            <a:endCxn id="12" idx="0"/>
          </p:cNvCxnSpPr>
          <p:nvPr/>
        </p:nvCxnSpPr>
        <p:spPr>
          <a:xfrm flipH="1">
            <a:off x="4897622" y="3827057"/>
            <a:ext cx="701728" cy="1868631"/>
          </a:xfrm>
          <a:prstGeom prst="straightConnector1">
            <a:avLst/>
          </a:prstGeom>
          <a:ln w="38100" cap="flat">
            <a:solidFill>
              <a:srgbClr val="00B050"/>
            </a:solidFill>
            <a:prstDash val="sysDot"/>
            <a:miter lim="800000"/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6" idx="2"/>
            <a:endCxn id="11" idx="0"/>
          </p:cNvCxnSpPr>
          <p:nvPr/>
        </p:nvCxnSpPr>
        <p:spPr>
          <a:xfrm flipH="1" flipV="1">
            <a:off x="4897622" y="4336936"/>
            <a:ext cx="701728" cy="509878"/>
          </a:xfrm>
          <a:prstGeom prst="straightConnector1">
            <a:avLst/>
          </a:prstGeom>
          <a:ln w="38100">
            <a:solidFill>
              <a:srgbClr val="00B0F0"/>
            </a:solidFill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矢印コネクタ 46"/>
          <p:cNvCxnSpPr>
            <a:stCxn id="6" idx="2"/>
            <a:endCxn id="10" idx="0"/>
          </p:cNvCxnSpPr>
          <p:nvPr/>
        </p:nvCxnSpPr>
        <p:spPr>
          <a:xfrm flipH="1" flipV="1">
            <a:off x="4897622" y="2978184"/>
            <a:ext cx="701728" cy="1868630"/>
          </a:xfrm>
          <a:prstGeom prst="straightConnector1">
            <a:avLst/>
          </a:prstGeom>
          <a:ln w="38100">
            <a:solidFill>
              <a:srgbClr val="00B0F0"/>
            </a:solidFill>
            <a:prstDash val="sysDash"/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テキスト ボックス 49"/>
          <p:cNvSpPr txBox="1"/>
          <p:nvPr/>
        </p:nvSpPr>
        <p:spPr>
          <a:xfrm>
            <a:off x="5129608" y="5986500"/>
            <a:ext cx="3515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🔒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: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マンション外部から閲覧不可</a:t>
            </a:r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5041544" y="4044940"/>
            <a:ext cx="189154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✖</a:t>
            </a:r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5065589" y="4922112"/>
            <a:ext cx="14106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✖</a:t>
            </a:r>
          </a:p>
        </p:txBody>
      </p:sp>
    </p:spTree>
    <p:extLst>
      <p:ext uri="{BB962C8B-B14F-4D97-AF65-F5344CB8AC3E}">
        <p14:creationId xmlns:p14="http://schemas.microsoft.com/office/powerpoint/2010/main" val="188764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4800"/>
          </a:xfrm>
        </p:spPr>
        <p:txBody>
          <a:bodyPr>
            <a:normAutofit/>
          </a:bodyPr>
          <a:lstStyle/>
          <a:p>
            <a:r>
              <a:rPr kumimoji="1"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ホームページの</a:t>
            </a:r>
            <a:r>
              <a:rPr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再定義</a:t>
            </a:r>
            <a:r>
              <a:rPr lang="ja-JP" altLang="en-US" sz="36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（続き）</a:t>
            </a:r>
            <a:endParaRPr kumimoji="1" lang="ja-JP" altLang="en-US" sz="360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1825044"/>
            <a:ext cx="7886700" cy="490400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kumimoji="1"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過去の運用経験を踏まえ、マンションのホームページを再定義（理事会承認）</a:t>
            </a:r>
            <a:endParaRPr kumimoji="1"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情報の活用視点からの整理にもとづいて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3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カテゴリーに分類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622300" indent="-350838">
              <a:lnSpc>
                <a:spcPct val="100000"/>
              </a:lnSpc>
              <a:buFont typeface="+mj-lt"/>
              <a:buAutoNum type="arabicPeriod"/>
            </a:pPr>
            <a:r>
              <a:rPr lang="ja-JP" altLang="en-US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当マンションの広報（不動産価値を高める効果的な情報を意識）及びマンション購入検討者、不動産会社に対する正しい情報の提供（オープンに提供）</a:t>
            </a:r>
            <a:endParaRPr lang="en-US" altLang="ja-JP" sz="200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622300" indent="-350838">
              <a:lnSpc>
                <a:spcPct val="100000"/>
              </a:lnSpc>
              <a:buFont typeface="+mj-lt"/>
              <a:buAutoNum type="arabicPeriod"/>
            </a:pPr>
            <a:r>
              <a:rPr lang="ja-JP" altLang="en-US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居住者・区分所有者に対する利用ニーズの高い情報の提供（認証を求める、区分所有者・居住者に提供限定）</a:t>
            </a:r>
            <a:endParaRPr lang="en-US" altLang="ja-JP" sz="200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622300" indent="-350838">
              <a:lnSpc>
                <a:spcPct val="100000"/>
              </a:lnSpc>
              <a:buFont typeface="+mj-lt"/>
              <a:buAutoNum type="arabicPeriod"/>
            </a:pPr>
            <a:r>
              <a:rPr lang="ja-JP" altLang="en-US" sz="2000" dirty="0" smtClean="0"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マンション内共有</a:t>
            </a:r>
            <a:r>
              <a:rPr lang="ja-JP" altLang="en-US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サーバーとして各種文書、活動記録等の資産を保管（認証を求める、区分所有者・居住者に提供限定）</a:t>
            </a:r>
            <a:endParaRPr lang="en-US" altLang="ja-JP" sz="200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88386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今どこにいるの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49" y="1690687"/>
            <a:ext cx="8183756" cy="5167313"/>
          </a:xfrm>
        </p:spPr>
        <p:txBody>
          <a:bodyPr>
            <a:normAutofit/>
          </a:bodyPr>
          <a:lstStyle/>
          <a:p>
            <a:pPr>
              <a:spcBef>
                <a:spcPts val="900"/>
              </a:spcBef>
              <a:tabLst>
                <a:tab pos="2330450" algn="l"/>
              </a:tabLst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第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32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期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10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月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	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活用方針と再定義決定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(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理事会承認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)</a:t>
            </a:r>
          </a:p>
          <a:p>
            <a:pPr>
              <a:spcBef>
                <a:spcPts val="900"/>
              </a:spcBef>
              <a:tabLst>
                <a:tab pos="2330450" algn="l"/>
              </a:tabLst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第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32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期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月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	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委員追加募集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(</a:t>
            </a:r>
            <a:r>
              <a:rPr lang="en-US" altLang="ja-JP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Wordpress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 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技術者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)</a:t>
            </a:r>
          </a:p>
          <a:p>
            <a:pPr>
              <a:lnSpc>
                <a:spcPct val="100000"/>
              </a:lnSpc>
              <a:spcBef>
                <a:spcPts val="900"/>
              </a:spcBef>
              <a:tabLst>
                <a:tab pos="2330450" algn="l"/>
              </a:tabLst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第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32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期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2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月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	</a:t>
            </a:r>
            <a:r>
              <a:rPr lang="en-US" altLang="ja-JP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Wordpress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 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技術者の応募は</a:t>
            </a:r>
            <a:r>
              <a:rPr lang="ja-JP" altLang="en-US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なかっ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	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たが、新委員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名追加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330450" algn="l"/>
              </a:tabLst>
            </a:pP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	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前述した分類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</a:t>
            </a:r>
            <a:r>
              <a:rPr lang="ja-JP" altLang="en-US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、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分類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2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について掲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	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載情報の整理に着手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330450" algn="l"/>
              </a:tabLst>
            </a:pP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	</a:t>
            </a:r>
            <a:r>
              <a:rPr lang="en-US" altLang="ja-JP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Wordpress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 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は外部委託で対応予定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spcBef>
                <a:spcPts val="900"/>
              </a:spcBef>
              <a:tabLst>
                <a:tab pos="2330450" algn="l"/>
              </a:tabLst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第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33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期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8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月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	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分類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2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について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6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割方の整理終了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00000"/>
              </a:lnSpc>
              <a:spcBef>
                <a:spcPts val="900"/>
              </a:spcBef>
              <a:tabLst>
                <a:tab pos="2330450" algn="l"/>
              </a:tabLst>
            </a:pPr>
            <a:r>
              <a:rPr lang="ja-JP" altLang="en-US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第</a:t>
            </a:r>
            <a:r>
              <a:rPr lang="en-US" altLang="ja-JP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33</a:t>
            </a:r>
            <a:r>
              <a:rPr lang="ja-JP" altLang="en-US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期</a:t>
            </a:r>
            <a:r>
              <a:rPr lang="en-US" altLang="ja-JP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9</a:t>
            </a:r>
            <a:r>
              <a:rPr lang="ja-JP" altLang="en-US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月</a:t>
            </a:r>
            <a:r>
              <a:rPr lang="en-US" altLang="ja-JP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	</a:t>
            </a:r>
            <a:r>
              <a:rPr lang="ja-JP" altLang="en-US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ホームページの活用方針と再定義</a:t>
            </a:r>
            <a:r>
              <a:rPr lang="en-US" altLang="ja-JP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	</a:t>
            </a:r>
            <a:r>
              <a:rPr lang="ja-JP" altLang="en-US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に関し皆様と意見交換</a:t>
            </a:r>
            <a:endParaRPr lang="en-US" altLang="ja-JP" dirty="0">
              <a:solidFill>
                <a:srgbClr val="FFFF00"/>
              </a:solidFill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330450" algn="l"/>
              </a:tabLst>
            </a:pPr>
            <a:r>
              <a:rPr lang="en-US" altLang="ja-JP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	(</a:t>
            </a:r>
            <a:r>
              <a:rPr lang="ja-JP" altLang="en-US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掲載情報イメージが見えたので</a:t>
            </a:r>
            <a:r>
              <a:rPr lang="en-US" altLang="ja-JP" dirty="0">
                <a:solidFill>
                  <a:srgbClr val="FFFF00"/>
                </a:solidFill>
                <a:latin typeface="メイリオ" panose="020B0604030504040204" pitchFamily="34" charset="-128"/>
                <a:ea typeface="メイリオ" panose="020B0604030504040204" pitchFamily="34" charset="-128"/>
              </a:rPr>
              <a:t>)</a:t>
            </a:r>
          </a:p>
          <a:p>
            <a:pPr marL="0" indent="0">
              <a:spcBef>
                <a:spcPts val="0"/>
              </a:spcBef>
              <a:buNone/>
            </a:pP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5786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今後の進め方は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1690690"/>
            <a:ext cx="7886700" cy="516731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分類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1</a:t>
            </a:r>
            <a:r>
              <a:rPr lang="ja-JP" altLang="en-US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、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分類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2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について掲載情報の内容（コンテンツ）を決定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外部技術者に </a:t>
            </a:r>
            <a:r>
              <a:rPr lang="en-US" altLang="ja-JP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Wordpress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 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によるページ構成の雛形、各ページ表示の雛形の作成を依頼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ホームページの移行・運用体制を確立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en-US" altLang="ja-JP" dirty="0" err="1">
                <a:latin typeface="メイリオ" panose="020B0604030504040204" pitchFamily="34" charset="-128"/>
                <a:ea typeface="メイリオ" panose="020B0604030504040204" pitchFamily="34" charset="-128"/>
              </a:rPr>
              <a:t>Wordpress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 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雛形を用いホームページを移行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>
              <a:lnSpc>
                <a:spcPct val="100000"/>
              </a:lnSpc>
            </a:pP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新ホームページのスタート、運用体制による運用開始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運用ルール策定（細則化）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分類</a:t>
            </a:r>
            <a:r>
              <a:rPr lang="en-US" altLang="ja-JP" dirty="0">
                <a:latin typeface="メイリオ" panose="020B0604030504040204" pitchFamily="34" charset="-128"/>
                <a:ea typeface="メイリオ" panose="020B0604030504040204" pitchFamily="34" charset="-128"/>
              </a:rPr>
              <a:t>3</a:t>
            </a:r>
            <a:r>
              <a:rPr lang="ja-JP" altLang="en-US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は文書管理について整理がついてから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4672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xmlns="" id="{4184CFBF-D9AB-4926-9D57-4B6C52E0D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719" y="2946449"/>
            <a:ext cx="7886700" cy="994172"/>
          </a:xfrm>
        </p:spPr>
        <p:txBody>
          <a:bodyPr>
            <a:normAutofit fontScale="90000"/>
          </a:bodyPr>
          <a:lstStyle/>
          <a:p>
            <a:pPr algn="ctr"/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ご静聴ありがとうございました</a:t>
            </a:r>
          </a:p>
        </p:txBody>
      </p:sp>
    </p:spTree>
    <p:extLst>
      <p:ext uri="{BB962C8B-B14F-4D97-AF65-F5344CB8AC3E}">
        <p14:creationId xmlns:p14="http://schemas.microsoft.com/office/powerpoint/2010/main" val="3280623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TM04033921[[fn=ダマスク]]</Template>
  <TotalTime>1376</TotalTime>
  <Words>727</Words>
  <Application>Microsoft Office PowerPoint</Application>
  <PresentationFormat>画面に合わせる (4:3)</PresentationFormat>
  <Paragraphs>93</Paragraphs>
  <Slides>14</Slides>
  <Notes>3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14</vt:i4>
      </vt:variant>
    </vt:vector>
  </HeadingPairs>
  <TitlesOfParts>
    <vt:vector size="20" baseType="lpstr">
      <vt:lpstr>ＭＳ Ｐゴシック</vt:lpstr>
      <vt:lpstr>メイリオ</vt:lpstr>
      <vt:lpstr>Arial</vt:lpstr>
      <vt:lpstr>Calibri</vt:lpstr>
      <vt:lpstr>Calibri Light</vt:lpstr>
      <vt:lpstr>Office テーマ</vt:lpstr>
      <vt:lpstr>バームハイツのホームページ 一緒に考えませんか</vt:lpstr>
      <vt:lpstr>バームハイツのホームページをご存知ですか</vt:lpstr>
      <vt:lpstr>ホームページは いつから始まったのですか</vt:lpstr>
      <vt:lpstr>ホームページを作った目的は？ 解決したかった課題は？</vt:lpstr>
      <vt:lpstr>ホームページを作った目的は？ 解決したかった課題は？（続き）</vt:lpstr>
      <vt:lpstr>今はどうなっていますか？ 利用されていますか？</vt:lpstr>
      <vt:lpstr>ホームページ 今後はどうして行きますか？</vt:lpstr>
      <vt:lpstr>個人から 管理組合としての組織対応へ</vt:lpstr>
      <vt:lpstr>ホームページをどうしてゆくか 委員会としての活用方針の決定</vt:lpstr>
      <vt:lpstr>ホームページの再定義</vt:lpstr>
      <vt:lpstr>ホームページの再定義（続き）</vt:lpstr>
      <vt:lpstr>今どこにいるの</vt:lpstr>
      <vt:lpstr>今後の進め方は</vt:lpstr>
      <vt:lpstr>ご静聴ありがとうございました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バームハイツのホームページ 一緒に考えませんか</dc:title>
  <dc:creator>関根 弘二</dc:creator>
  <cp:lastModifiedBy>関根 弘二</cp:lastModifiedBy>
  <cp:revision>71</cp:revision>
  <dcterms:created xsi:type="dcterms:W3CDTF">2018-08-13T11:43:27Z</dcterms:created>
  <dcterms:modified xsi:type="dcterms:W3CDTF">2018-09-09T23:19:14Z</dcterms:modified>
</cp:coreProperties>
</file>